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1"/>
  </p:notesMasterIdLst>
  <p:sldIdLst>
    <p:sldId id="263" r:id="rId2"/>
    <p:sldId id="262" r:id="rId3"/>
    <p:sldId id="257" r:id="rId4"/>
    <p:sldId id="258" r:id="rId5"/>
    <p:sldId id="266" r:id="rId6"/>
    <p:sldId id="275" r:id="rId7"/>
    <p:sldId id="291" r:id="rId8"/>
    <p:sldId id="259" r:id="rId9"/>
    <p:sldId id="265" r:id="rId10"/>
    <p:sldId id="276" r:id="rId11"/>
    <p:sldId id="272" r:id="rId12"/>
    <p:sldId id="274" r:id="rId13"/>
    <p:sldId id="260" r:id="rId14"/>
    <p:sldId id="261" r:id="rId15"/>
    <p:sldId id="267" r:id="rId16"/>
    <p:sldId id="268" r:id="rId17"/>
    <p:sldId id="269" r:id="rId18"/>
    <p:sldId id="270" r:id="rId19"/>
    <p:sldId id="271" r:id="rId20"/>
    <p:sldId id="287" r:id="rId21"/>
    <p:sldId id="277" r:id="rId22"/>
    <p:sldId id="278" r:id="rId23"/>
    <p:sldId id="279" r:id="rId24"/>
    <p:sldId id="280" r:id="rId25"/>
    <p:sldId id="281" r:id="rId26"/>
    <p:sldId id="282" r:id="rId27"/>
    <p:sldId id="283" r:id="rId28"/>
    <p:sldId id="285"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33" autoAdjust="0"/>
  </p:normalViewPr>
  <p:slideViewPr>
    <p:cSldViewPr>
      <p:cViewPr varScale="1">
        <p:scale>
          <a:sx n="57" d="100"/>
          <a:sy n="57" d="100"/>
        </p:scale>
        <p:origin x="-1536" y="-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79BEC0-E7B2-4AE8-9C96-76649C099C26}" type="datetimeFigureOut">
              <a:rPr lang="en-US" smtClean="0"/>
              <a:pPr/>
              <a:t>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D50533-E14A-4613-BD8D-0555C10691D6}" type="slidenum">
              <a:rPr lang="en-US" smtClean="0"/>
              <a:pPr/>
              <a:t>‹#›</a:t>
            </a:fld>
            <a:endParaRPr lang="en-US"/>
          </a:p>
        </p:txBody>
      </p:sp>
    </p:spTree>
    <p:extLst>
      <p:ext uri="{BB962C8B-B14F-4D97-AF65-F5344CB8AC3E}">
        <p14:creationId xmlns:p14="http://schemas.microsoft.com/office/powerpoint/2010/main" val="20474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(Speaker click and read 4x)</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(ck next)</a:t>
            </a:r>
          </a:p>
          <a:p>
            <a:pPr eaLnBrk="1" hangingPunct="1">
              <a:spcBef>
                <a:spcPct val="0"/>
              </a:spcBef>
            </a:pPr>
            <a:endParaRPr lang="en-US" smtClean="0">
              <a:ea typeface="ＭＳ Ｐゴシック" pitchFamily="34" charset="-128"/>
            </a:endParaRPr>
          </a:p>
          <a:p>
            <a:pPr eaLnBrk="1" hangingPunct="1">
              <a:spcBef>
                <a:spcPct val="0"/>
              </a:spcBef>
            </a:pPr>
            <a:r>
              <a:rPr lang="en-US" smtClean="0">
                <a:latin typeface="Candara" pitchFamily="34" charset="0"/>
                <a:ea typeface="ＭＳ Ｐゴシック" pitchFamily="34" charset="-128"/>
              </a:rPr>
              <a:t>														{{ Slide 1 }}</a:t>
            </a:r>
          </a:p>
        </p:txBody>
      </p:sp>
      <p:sp>
        <p:nvSpPr>
          <p:cNvPr id="72708" name="Slide Number Placeholder 3"/>
          <p:cNvSpPr>
            <a:spLocks noGrp="1"/>
          </p:cNvSpPr>
          <p:nvPr>
            <p:ph type="sldNum" sz="quarter" idx="5"/>
          </p:nvPr>
        </p:nvSpPr>
        <p:spPr bwMode="auto">
          <a:noFill/>
          <a:ln>
            <a:miter lim="800000"/>
            <a:headEnd/>
            <a:tailEnd/>
          </a:ln>
        </p:spPr>
        <p:txBody>
          <a:bodyPr/>
          <a:lstStyle/>
          <a:p>
            <a:fld id="{F06AEFFD-2167-4A6B-A5F6-651F331AD922}"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E0613-BB7D-4023-BF4E-B1CF770B6978}" type="slidenum">
              <a:rPr lang="en-US"/>
              <a:pPr/>
              <a:t>29</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(Speaker click and read 4x)</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(ck next)</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latin typeface="Candara" pitchFamily="34" charset="0"/>
                <a:ea typeface="ＭＳ Ｐゴシック" pitchFamily="34" charset="-128"/>
              </a:rPr>
              <a:t>														{{ Slide 1 }}</a:t>
            </a:r>
          </a:p>
        </p:txBody>
      </p:sp>
      <p:sp>
        <p:nvSpPr>
          <p:cNvPr id="72708" name="Slide Number Placeholder 3"/>
          <p:cNvSpPr>
            <a:spLocks noGrp="1"/>
          </p:cNvSpPr>
          <p:nvPr>
            <p:ph type="sldNum" sz="quarter" idx="5"/>
          </p:nvPr>
        </p:nvSpPr>
        <p:spPr bwMode="auto">
          <a:noFill/>
          <a:ln>
            <a:miter lim="800000"/>
            <a:headEnd/>
            <a:tailEnd/>
          </a:ln>
        </p:spPr>
        <p:txBody>
          <a:bodyPr/>
          <a:lstStyle/>
          <a:p>
            <a:fld id="{F06AEFFD-2167-4A6B-A5F6-651F331AD922}"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solidFill>
                  <a:schemeClr val="accent1">
                    <a:lumMod val="75000"/>
                  </a:schemeClr>
                </a:solidFill>
              </a:rPr>
              <a:t>Rachelle and Cindy—you two will present how the </a:t>
            </a:r>
            <a:r>
              <a:rPr lang="en-US" sz="1200" b="1" u="sng" dirty="0" smtClean="0">
                <a:solidFill>
                  <a:schemeClr val="accent1">
                    <a:lumMod val="75000"/>
                  </a:schemeClr>
                </a:solidFill>
              </a:rPr>
              <a:t>strategy was created for your requirement of NFP classes as part of marriage preparation</a:t>
            </a:r>
            <a:r>
              <a:rPr lang="en-US" sz="1200" dirty="0" smtClean="0">
                <a:solidFill>
                  <a:schemeClr val="accent1">
                    <a:lumMod val="75000"/>
                  </a:schemeClr>
                </a:solidFill>
              </a:rPr>
              <a:t>. Give a </a:t>
            </a:r>
            <a:r>
              <a:rPr lang="en-US" sz="1200" b="1" u="sng" dirty="0" smtClean="0">
                <a:solidFill>
                  <a:schemeClr val="accent1">
                    <a:lumMod val="75000"/>
                  </a:schemeClr>
                </a:solidFill>
              </a:rPr>
              <a:t>description of how the current policy is implemented in your diocese</a:t>
            </a:r>
            <a:r>
              <a:rPr lang="en-US" sz="1200" dirty="0" smtClean="0">
                <a:solidFill>
                  <a:schemeClr val="accent1">
                    <a:lumMod val="75000"/>
                  </a:schemeClr>
                </a:solidFill>
              </a:rPr>
              <a:t>. You should also be prepared to present what you know of </a:t>
            </a:r>
            <a:r>
              <a:rPr lang="en-US" sz="1200" b="1" u="sng" dirty="0" smtClean="0">
                <a:solidFill>
                  <a:schemeClr val="accent1">
                    <a:lumMod val="75000"/>
                  </a:schemeClr>
                </a:solidFill>
              </a:rPr>
              <a:t>how couples respond to this requirement and continue to accept and use NFP in their marriages. You may be asked questions about priest reaction to this policy as well.</a:t>
            </a:r>
            <a:endParaRPr lang="en-US" sz="1200" dirty="0" smtClean="0">
              <a:solidFill>
                <a:schemeClr val="accent1">
                  <a:lumMod val="75000"/>
                </a:schemeClr>
              </a:solidFill>
            </a:endParaRPr>
          </a:p>
          <a:p>
            <a:endParaRPr lang="en-US" dirty="0" smtClean="0"/>
          </a:p>
          <a:p>
            <a:pPr>
              <a:buNone/>
            </a:pPr>
            <a:r>
              <a:rPr lang="en-US" sz="1200" dirty="0" smtClean="0">
                <a:solidFill>
                  <a:schemeClr val="accent1">
                    <a:lumMod val="75000"/>
                  </a:schemeClr>
                </a:solidFill>
              </a:rPr>
              <a:t>Rachelle and Cindy—you two will present how the </a:t>
            </a:r>
            <a:r>
              <a:rPr lang="en-US" sz="1200" b="1" u="sng" dirty="0" smtClean="0">
                <a:solidFill>
                  <a:schemeClr val="accent1">
                    <a:lumMod val="75000"/>
                  </a:schemeClr>
                </a:solidFill>
              </a:rPr>
              <a:t>strategy was created for your requirement of NFP classes as part of marriage preparation</a:t>
            </a:r>
            <a:r>
              <a:rPr lang="en-US" sz="1200" dirty="0" smtClean="0">
                <a:solidFill>
                  <a:schemeClr val="accent1">
                    <a:lumMod val="75000"/>
                  </a:schemeClr>
                </a:solidFill>
              </a:rPr>
              <a:t>. Give a </a:t>
            </a:r>
            <a:r>
              <a:rPr lang="en-US" sz="1200" b="1" u="sng" dirty="0" smtClean="0">
                <a:solidFill>
                  <a:schemeClr val="accent1">
                    <a:lumMod val="75000"/>
                  </a:schemeClr>
                </a:solidFill>
              </a:rPr>
              <a:t>description of how the current policy is implemented in your diocese</a:t>
            </a:r>
            <a:r>
              <a:rPr lang="en-US" sz="1200" dirty="0" smtClean="0">
                <a:solidFill>
                  <a:schemeClr val="accent1">
                    <a:lumMod val="75000"/>
                  </a:schemeClr>
                </a:solidFill>
              </a:rPr>
              <a:t>. You should also be prepared to present what you know of </a:t>
            </a:r>
            <a:r>
              <a:rPr lang="en-US" sz="1200" b="1" u="sng" dirty="0" smtClean="0">
                <a:solidFill>
                  <a:schemeClr val="accent1">
                    <a:lumMod val="75000"/>
                  </a:schemeClr>
                </a:solidFill>
              </a:rPr>
              <a:t>how couples respond to this requirement and continue to accept and use NFP in their marriages. You may be asked questions about priest reaction to this policy as well.</a:t>
            </a:r>
            <a:endParaRPr lang="en-US" sz="1200" dirty="0" smtClean="0">
              <a:solidFill>
                <a:schemeClr val="accent1">
                  <a:lumMod val="75000"/>
                </a:schemeClr>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CD50533-E14A-4613-BD8D-0555C10691D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D50533-E14A-4613-BD8D-0555C10691D6}"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His Letter was mailed on May 2. Having to put this on a website for anyone to see forced us to clean up some items: The Spanish script for the 2 hour NFP intro’s </a:t>
            </a:r>
            <a:r>
              <a:rPr lang="en-US" sz="1200" kern="1200" dirty="0" err="1" smtClean="0">
                <a:solidFill>
                  <a:schemeClr val="tx1"/>
                </a:solidFill>
                <a:latin typeface="+mn-lt"/>
                <a:ea typeface="+mn-ea"/>
                <a:cs typeface="+mn-cs"/>
              </a:rPr>
              <a:t>ppt</a:t>
            </a:r>
            <a:r>
              <a:rPr lang="en-US" sz="1200" kern="1200" dirty="0" smtClean="0">
                <a:solidFill>
                  <a:schemeClr val="tx1"/>
                </a:solidFill>
                <a:latin typeface="+mn-lt"/>
                <a:ea typeface="+mn-ea"/>
                <a:cs typeface="+mn-cs"/>
              </a:rPr>
              <a:t> got an edit, the Parish Rep training received an edit, and the missing Spanish full length video is now being worked on by our Hispanic videographer so we can add that piece very, very soon. </a:t>
            </a:r>
          </a:p>
          <a:p>
            <a:r>
              <a:rPr lang="en-US" sz="1200" kern="1200" dirty="0" smtClean="0">
                <a:solidFill>
                  <a:schemeClr val="tx1"/>
                </a:solidFill>
                <a:latin typeface="+mn-lt"/>
                <a:ea typeface="+mn-ea"/>
                <a:cs typeface="+mn-cs"/>
              </a:rPr>
              <a:t>Bishop has already received positive replies from a few fellow bishops (15) and has passed them on to us.  Had already sold videos to 15 dioceses previous to this mailing. Now several more have ordered videos, some in very big bulk orders. </a:t>
            </a:r>
          </a:p>
          <a:p>
            <a:r>
              <a:rPr lang="en-US" sz="1200" kern="1200" dirty="0" smtClean="0">
                <a:solidFill>
                  <a:schemeClr val="tx1"/>
                </a:solidFill>
                <a:latin typeface="+mn-lt"/>
                <a:ea typeface="+mn-ea"/>
                <a:cs typeface="+mn-cs"/>
              </a:rPr>
              <a:t>One thing that this highlights is how fortunate we all are to be working in this ministry at this time and in this dioceses. Our bishop is a leader among our US bishops and has been incredibly supportive of NFP. And it is also important to point out that NFP promotion and teaching is a critical to healing our culture and is providing real hope for couples. And, because we so fortunate here in Phoenix, we need to share what we have. We probably have one of the largest diocesan group of NFP teachers in the country, maybe the world. We have a lot to be thankful for but it is also time not to be complacent in seeing that there are so many doing this work, maybe we can all take a break.  Instead it really is time to seize the day and push forward in promotion of NFP in any place where we can. And, not just to the captive audience of engaged couples. </a:t>
            </a:r>
          </a:p>
          <a:p>
            <a:endParaRPr lang="en-US" dirty="0"/>
          </a:p>
        </p:txBody>
      </p:sp>
      <p:sp>
        <p:nvSpPr>
          <p:cNvPr id="4" name="Slide Number Placeholder 3"/>
          <p:cNvSpPr>
            <a:spLocks noGrp="1"/>
          </p:cNvSpPr>
          <p:nvPr>
            <p:ph type="sldNum" sz="quarter" idx="10"/>
          </p:nvPr>
        </p:nvSpPr>
        <p:spPr/>
        <p:txBody>
          <a:bodyPr/>
          <a:lstStyle/>
          <a:p>
            <a:fld id="{6CCC211D-BE7A-0B43-B6B0-0AA65AC0D98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200" dirty="0" smtClean="0">
              <a:solidFill>
                <a:schemeClr val="accent1">
                  <a:lumMod val="75000"/>
                </a:schemeClr>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CD50533-E14A-4613-BD8D-0555C10691D6}"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2012 teaching stats: </a:t>
            </a:r>
            <a:r>
              <a:rPr lang="en-US" sz="1200" kern="1200" dirty="0" smtClean="0">
                <a:solidFill>
                  <a:schemeClr val="tx1"/>
                </a:solidFill>
                <a:latin typeface="+mn-lt"/>
                <a:ea typeface="+mn-ea"/>
                <a:cs typeface="+mn-cs"/>
              </a:rPr>
              <a:t>653 English Couples &amp; 386 Spanish Couples in full series. 20 refugee women and 7 men.  Plus what CCL and Morningstar teach- about 50 couples a year.</a:t>
            </a:r>
          </a:p>
          <a:p>
            <a:r>
              <a:rPr lang="en-US" sz="1200" b="1" kern="1200" dirty="0" smtClean="0">
                <a:solidFill>
                  <a:schemeClr val="tx1"/>
                </a:solidFill>
                <a:latin typeface="+mn-lt"/>
                <a:ea typeface="+mn-ea"/>
                <a:cs typeface="+mn-cs"/>
              </a:rPr>
              <a:t>   </a:t>
            </a:r>
            <a:r>
              <a:rPr lang="en-US" sz="1200" b="1" u="sng" kern="1200" dirty="0" smtClean="0">
                <a:solidFill>
                  <a:schemeClr val="tx1"/>
                </a:solidFill>
                <a:latin typeface="+mn-lt"/>
                <a:ea typeface="+mn-ea"/>
                <a:cs typeface="+mn-cs"/>
              </a:rPr>
              <a:t>  2013- Jan. 1- May 1, 2013</a:t>
            </a:r>
            <a:r>
              <a:rPr lang="en-US" sz="1200" kern="1200" dirty="0" smtClean="0">
                <a:solidFill>
                  <a:schemeClr val="tx1"/>
                </a:solidFill>
                <a:latin typeface="+mn-lt"/>
                <a:ea typeface="+mn-ea"/>
                <a:cs typeface="+mn-cs"/>
              </a:rPr>
              <a:t> (4 months)- 268 English Couples &amp; 146 Spanish Couples- looks like this will year will top out around 1200+ for us.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Websites still getting lots of hits- pass out </a:t>
            </a:r>
            <a:r>
              <a:rPr lang="en-US" sz="1200" kern="1200" dirty="0" err="1" smtClean="0">
                <a:solidFill>
                  <a:schemeClr val="tx1"/>
                </a:solidFill>
                <a:latin typeface="+mn-lt"/>
                <a:ea typeface="+mn-ea"/>
                <a:cs typeface="+mn-cs"/>
              </a:rPr>
              <a:t>google</a:t>
            </a:r>
            <a:r>
              <a:rPr lang="en-US" sz="1200" kern="1200" dirty="0" smtClean="0">
                <a:solidFill>
                  <a:schemeClr val="tx1"/>
                </a:solidFill>
                <a:latin typeface="+mn-lt"/>
                <a:ea typeface="+mn-ea"/>
                <a:cs typeface="+mn-cs"/>
              </a:rPr>
              <a:t> analytics.</a:t>
            </a:r>
          </a:p>
          <a:p>
            <a:r>
              <a:rPr lang="en-US" sz="1200" kern="1200" dirty="0" smtClean="0">
                <a:solidFill>
                  <a:schemeClr val="tx1"/>
                </a:solidFill>
                <a:latin typeface="+mn-lt"/>
                <a:ea typeface="+mn-ea"/>
                <a:cs typeface="+mn-cs"/>
              </a:rPr>
              <a:t> </a:t>
            </a:r>
          </a:p>
          <a:p>
            <a:r>
              <a:rPr lang="en-US" sz="1200" b="1" u="sng" kern="1200" dirty="0" smtClean="0">
                <a:solidFill>
                  <a:schemeClr val="tx1"/>
                </a:solidFill>
                <a:latin typeface="+mn-lt"/>
                <a:ea typeface="+mn-ea"/>
                <a:cs typeface="+mn-cs"/>
              </a:rPr>
              <a:t>Video Sales</a:t>
            </a:r>
            <a:r>
              <a:rPr lang="en-US" sz="1200" kern="1200" dirty="0" smtClean="0">
                <a:solidFill>
                  <a:schemeClr val="tx1"/>
                </a:solidFill>
                <a:latin typeface="+mn-lt"/>
                <a:ea typeface="+mn-ea"/>
                <a:cs typeface="+mn-cs"/>
              </a:rPr>
              <a:t>-314 to 60 different addresses, all over country.</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CC211D-BE7A-0B43-B6B0-0AA65AC0D983}"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23 +</a:t>
            </a:r>
            <a:r>
              <a:rPr lang="en-US" baseline="0" dirty="0" smtClean="0"/>
              <a:t> 12= 35% for NFP</a:t>
            </a:r>
          </a:p>
          <a:p>
            <a:r>
              <a:rPr lang="en-US" baseline="0" dirty="0" smtClean="0"/>
              <a:t>12 + 19= 31 Now undecided</a:t>
            </a:r>
            <a:endParaRPr lang="en-US" dirty="0"/>
          </a:p>
        </p:txBody>
      </p:sp>
      <p:sp>
        <p:nvSpPr>
          <p:cNvPr id="4" name="Slide Number Placeholder 3"/>
          <p:cNvSpPr>
            <a:spLocks noGrp="1"/>
          </p:cNvSpPr>
          <p:nvPr>
            <p:ph type="sldNum" sz="quarter" idx="10"/>
          </p:nvPr>
        </p:nvSpPr>
        <p:spPr/>
        <p:txBody>
          <a:bodyPr/>
          <a:lstStyle/>
          <a:p>
            <a:fld id="{ECD50533-E14A-4613-BD8D-0555C10691D6}"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D50533-E14A-4613-BD8D-0555C10691D6}"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1/10/2014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1/10/2014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Landscape with Title">
    <p:bg>
      <p:bgPr>
        <a:solidFill>
          <a:srgbClr val="91BED4"/>
        </a:solid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print"/>
          <a:srcRect/>
          <a:stretch>
            <a:fillRect/>
          </a:stretch>
        </p:blipFill>
        <p:spPr bwMode="auto">
          <a:xfrm>
            <a:off x="0" y="0"/>
            <a:ext cx="3803650" cy="6858000"/>
          </a:xfrm>
          <a:prstGeom prst="rect">
            <a:avLst/>
          </a:prstGeom>
          <a:noFill/>
          <a:ln w="9525">
            <a:noFill/>
            <a:miter lim="800000"/>
            <a:headEnd/>
            <a:tailEnd/>
          </a:ln>
        </p:spPr>
      </p:pic>
      <p:sp>
        <p:nvSpPr>
          <p:cNvPr id="6" name="Rectangle 9"/>
          <p:cNvSpPr>
            <a:spLocks noGrp="1" noChangeAspect="1"/>
          </p:cNvSpPr>
          <p:nvPr>
            <p:ph type="pic" sz="quarter" idx="13"/>
          </p:nvPr>
        </p:nvSpPr>
        <p:spPr>
          <a:xfrm>
            <a:off x="533400" y="370790"/>
            <a:ext cx="8040013" cy="6030010"/>
          </a:xfrm>
          <a:solidFill>
            <a:schemeClr val="bg2">
              <a:lumMod val="75000"/>
            </a:schemeClr>
          </a:solidFill>
          <a:ln w="57150">
            <a:solidFill>
              <a:schemeClr val="bg1"/>
            </a:solidFill>
          </a:ln>
          <a:effectLst>
            <a:outerShdw blurRad="381000" dist="38100" dir="2700000" sx="104000" sy="104000" algn="tl" rotWithShape="0">
              <a:prstClr val="black">
                <a:alpha val="17000"/>
              </a:prstClr>
            </a:outerShdw>
          </a:effectLst>
        </p:spPr>
        <p:txBody>
          <a:bodyPr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lvl="0"/>
            <a:r>
              <a:rPr lang="en-US" noProof="0" smtClean="0"/>
              <a:t>Drag picture to placeholder or click icon to add</a:t>
            </a:r>
            <a:endParaRPr lang="en-US" noProof="0" dirty="0"/>
          </a:p>
        </p:txBody>
      </p:sp>
      <p:sp>
        <p:nvSpPr>
          <p:cNvPr id="7" name="Text Placeholder 10"/>
          <p:cNvSpPr>
            <a:spLocks noGrp="1"/>
          </p:cNvSpPr>
          <p:nvPr>
            <p:ph type="body" sz="quarter" idx="14"/>
          </p:nvPr>
        </p:nvSpPr>
        <p:spPr>
          <a:xfrm>
            <a:off x="5105400" y="5257800"/>
            <a:ext cx="4038600" cy="505047"/>
          </a:xfrm>
          <a:solidFill>
            <a:schemeClr val="accent4">
              <a:alpha val="46000"/>
            </a:schemeClr>
          </a:solidFill>
          <a:effectLst>
            <a:outerShdw blurRad="222250" dist="63500" dir="8220000" sx="104000" sy="104000" algn="tl" rotWithShape="0">
              <a:schemeClr val="bg1">
                <a:lumMod val="75000"/>
                <a:lumOff val="25000"/>
                <a:alpha val="71000"/>
              </a:schemeClr>
            </a:outerShdw>
          </a:effectLst>
        </p:spPr>
        <p:txBody>
          <a:bodyPr/>
          <a:lstStyle>
            <a:lvl1pPr>
              <a:buNone/>
              <a:defRPr sz="2800" baseline="0">
                <a:solidFill>
                  <a:schemeClr val="bg1"/>
                </a:solidFill>
              </a:defRPr>
            </a:lvl1pPr>
          </a:lstStyle>
          <a:p>
            <a:pPr lvl="0"/>
            <a:r>
              <a:rPr lang="en-US" smtClean="0"/>
              <a:t>Click to edit Master text styles</a:t>
            </a:r>
          </a:p>
        </p:txBody>
      </p:sp>
      <p:sp>
        <p:nvSpPr>
          <p:cNvPr id="5" name="Date Placeholder 2"/>
          <p:cNvSpPr>
            <a:spLocks noGrp="1"/>
          </p:cNvSpPr>
          <p:nvPr>
            <p:ph type="dt" sz="half" idx="15"/>
          </p:nvPr>
        </p:nvSpPr>
        <p:spPr/>
        <p:txBody>
          <a:bodyPr/>
          <a:lstStyle>
            <a:lvl1pPr>
              <a:defRPr>
                <a:solidFill>
                  <a:schemeClr val="bg1"/>
                </a:solidFill>
              </a:defRPr>
            </a:lvl1pPr>
          </a:lstStyle>
          <a:p>
            <a:pPr>
              <a:defRPr/>
            </a:pPr>
            <a:endParaRPr lang="en-US"/>
          </a:p>
        </p:txBody>
      </p:sp>
      <p:sp>
        <p:nvSpPr>
          <p:cNvPr id="8" name="Footer Placeholder 3"/>
          <p:cNvSpPr>
            <a:spLocks noGrp="1"/>
          </p:cNvSpPr>
          <p:nvPr>
            <p:ph type="ftr" sz="quarter" idx="16"/>
          </p:nvPr>
        </p:nvSpPr>
        <p:spPr/>
        <p:txBody>
          <a:bodyPr/>
          <a:lstStyle>
            <a:lvl1pPr>
              <a:defRPr>
                <a:solidFill>
                  <a:schemeClr val="bg1"/>
                </a:solidFill>
              </a:defRPr>
            </a:lvl1pPr>
          </a:lstStyle>
          <a:p>
            <a:pPr>
              <a:defRPr/>
            </a:pPr>
            <a:endParaRPr lang="en-US"/>
          </a:p>
        </p:txBody>
      </p:sp>
      <p:sp>
        <p:nvSpPr>
          <p:cNvPr id="9" name="Slide Number Placeholder 4"/>
          <p:cNvSpPr>
            <a:spLocks noGrp="1"/>
          </p:cNvSpPr>
          <p:nvPr>
            <p:ph type="sldNum" sz="quarter" idx="17"/>
          </p:nvPr>
        </p:nvSpPr>
        <p:spPr/>
        <p:txBody>
          <a:bodyPr/>
          <a:lstStyle>
            <a:lvl1pPr>
              <a:defRPr>
                <a:solidFill>
                  <a:schemeClr val="bg1"/>
                </a:solidFill>
              </a:defRPr>
            </a:lvl1pPr>
          </a:lstStyle>
          <a:p>
            <a:pPr>
              <a:defRPr/>
            </a:pPr>
            <a:fld id="{9157370E-E273-43CF-8E7E-AA8E60E1E00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1/10/2014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1/10/2014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1/10/2014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1/10/2014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1/10/2014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phxnfp.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diocesephoenix.org/find-us-ready.ph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plash_bg.png"/>
          <p:cNvPicPr>
            <a:picLocks noGrp="1" noChangeAspect="1"/>
          </p:cNvPicPr>
          <p:nvPr>
            <p:ph type="pic" sz="quarter" idx="13"/>
          </p:nvPr>
        </p:nvPicPr>
        <p:blipFill>
          <a:blip r:embed="rId3" cstate="print"/>
          <a:srcRect l="25028" r="25028"/>
          <a:stretch>
            <a:fillRect/>
          </a:stretch>
        </p:blipFill>
        <p:spPr>
          <a:xfrm>
            <a:off x="609600" y="304800"/>
            <a:ext cx="8040013" cy="6030010"/>
          </a:xfrm>
          <a:effectLst>
            <a:outerShdw dist="38100" dir="2700000" sx="103999" sy="103999" algn="tl" rotWithShape="0">
              <a:srgbClr val="000000">
                <a:alpha val="17000"/>
              </a:srgbClr>
            </a:outerShdw>
          </a:effectLst>
        </p:spPr>
      </p:pic>
      <p:sp>
        <p:nvSpPr>
          <p:cNvPr id="33797" name="TextBox 7"/>
          <p:cNvSpPr txBox="1">
            <a:spLocks noChangeArrowheads="1"/>
          </p:cNvSpPr>
          <p:nvPr/>
        </p:nvSpPr>
        <p:spPr bwMode="auto">
          <a:xfrm>
            <a:off x="0" y="762000"/>
            <a:ext cx="8040688" cy="646331"/>
          </a:xfrm>
          <a:prstGeom prst="rect">
            <a:avLst/>
          </a:prstGeom>
          <a:noFill/>
          <a:ln w="9525">
            <a:noFill/>
            <a:miter lim="800000"/>
            <a:headEnd/>
            <a:tailEnd/>
          </a:ln>
        </p:spPr>
        <p:txBody>
          <a:bodyPr>
            <a:spAutoFit/>
          </a:bodyPr>
          <a:lstStyle/>
          <a:p>
            <a:pPr algn="ctr" eaLnBrk="0" hangingPunct="0"/>
            <a:r>
              <a:rPr lang="en-US" sz="3600" dirty="0" smtClean="0">
                <a:solidFill>
                  <a:schemeClr val="bg1"/>
                </a:solidFill>
              </a:rPr>
              <a:t>Diocesan NFP Ministry</a:t>
            </a:r>
            <a:endParaRPr lang="en-US" sz="3600" dirty="0">
              <a:solidFill>
                <a:schemeClr val="bg1"/>
              </a:solidFill>
              <a:latin typeface="Constantia" pitchFamily="18" charset="0"/>
            </a:endParaRPr>
          </a:p>
        </p:txBody>
      </p:sp>
      <p:sp>
        <p:nvSpPr>
          <p:cNvPr id="16" name="Rectangle 15"/>
          <p:cNvSpPr/>
          <p:nvPr/>
        </p:nvSpPr>
        <p:spPr>
          <a:xfrm>
            <a:off x="479449" y="1524000"/>
            <a:ext cx="5925020" cy="1477328"/>
          </a:xfrm>
          <a:prstGeom prst="rect">
            <a:avLst/>
          </a:prstGeom>
        </p:spPr>
        <p:txBody>
          <a:bodyPr wrap="none">
            <a:spAutoFit/>
          </a:bodyPr>
          <a:lstStyle/>
          <a:p>
            <a:r>
              <a:rPr lang="en-US" dirty="0" smtClean="0">
                <a:solidFill>
                  <a:schemeClr val="bg1"/>
                </a:solidFill>
              </a:rPr>
              <a:t>  </a:t>
            </a:r>
          </a:p>
          <a:p>
            <a:r>
              <a:rPr lang="en-US" sz="2800" b="1" dirty="0" smtClean="0">
                <a:solidFill>
                  <a:schemeClr val="bg1"/>
                </a:solidFill>
              </a:rPr>
              <a:t> Best Practices: </a:t>
            </a:r>
          </a:p>
          <a:p>
            <a:r>
              <a:rPr lang="en-US" sz="2400" dirty="0" smtClean="0">
                <a:solidFill>
                  <a:schemeClr val="bg1"/>
                </a:solidFill>
              </a:rPr>
              <a:t>          </a:t>
            </a:r>
            <a:r>
              <a:rPr lang="en-US" sz="2000" b="1" dirty="0" smtClean="0">
                <a:solidFill>
                  <a:schemeClr val="bg1"/>
                </a:solidFill>
              </a:rPr>
              <a:t>A Look at Requiring NFP Education </a:t>
            </a:r>
          </a:p>
          <a:p>
            <a:r>
              <a:rPr lang="en-US" sz="2000" b="1" dirty="0" smtClean="0">
                <a:solidFill>
                  <a:schemeClr val="bg1"/>
                </a:solidFill>
              </a:rPr>
              <a:t>                                 as Part of Marriage Preparat</a:t>
            </a:r>
            <a:r>
              <a:rPr lang="en-US" sz="2000" dirty="0" smtClean="0">
                <a:solidFill>
                  <a:schemeClr val="bg1"/>
                </a:solidFill>
              </a:rPr>
              <a:t>ion</a:t>
            </a:r>
            <a:endParaRPr lang="en-US" sz="2000" dirty="0">
              <a:solidFill>
                <a:schemeClr val="bg1"/>
              </a:solidFill>
            </a:endParaRPr>
          </a:p>
        </p:txBody>
      </p:sp>
      <p:sp>
        <p:nvSpPr>
          <p:cNvPr id="9" name="Rectangle 8"/>
          <p:cNvSpPr/>
          <p:nvPr/>
        </p:nvSpPr>
        <p:spPr>
          <a:xfrm>
            <a:off x="1752600" y="4038600"/>
            <a:ext cx="6477000" cy="1557349"/>
          </a:xfrm>
          <a:prstGeom prst="rect">
            <a:avLst/>
          </a:prstGeom>
        </p:spPr>
        <p:txBody>
          <a:bodyPr wrap="square">
            <a:spAutoFit/>
          </a:bodyPr>
          <a:lstStyle/>
          <a:p>
            <a:pPr lvl="0" algn="ctr">
              <a:spcBef>
                <a:spcPct val="20000"/>
              </a:spcBef>
              <a:defRPr/>
            </a:pPr>
            <a:r>
              <a:rPr lang="en-US" sz="2800" dirty="0" smtClean="0">
                <a:solidFill>
                  <a:schemeClr val="bg1"/>
                </a:solidFill>
              </a:rPr>
              <a:t>Rev. Robert Cannon, JCL</a:t>
            </a:r>
          </a:p>
          <a:p>
            <a:pPr lvl="0" algn="ctr">
              <a:spcBef>
                <a:spcPct val="20000"/>
              </a:spcBef>
              <a:defRPr/>
            </a:pPr>
            <a:r>
              <a:rPr lang="en-US" sz="2800" dirty="0" smtClean="0">
                <a:solidFill>
                  <a:schemeClr val="bg1"/>
                </a:solidFill>
              </a:rPr>
              <a:t>Rachelle Sauvageau, Diocese of Fargo</a:t>
            </a:r>
          </a:p>
          <a:p>
            <a:pPr lvl="0" algn="ctr">
              <a:spcBef>
                <a:spcPct val="20000"/>
              </a:spcBef>
              <a:defRPr/>
            </a:pPr>
            <a:r>
              <a:rPr lang="en-US" sz="2800" dirty="0" smtClean="0">
                <a:solidFill>
                  <a:schemeClr val="bg1"/>
                </a:solidFill>
              </a:rPr>
              <a:t>Cindy Leonard, Diocese of Phoenix</a:t>
            </a:r>
            <a:endParaRPr lang="en-US" sz="2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1752600" y="152400"/>
            <a:ext cx="5410200" cy="1238250"/>
          </a:xfrm>
        </p:spPr>
        <p:txBody>
          <a:bodyPr>
            <a:normAutofit/>
          </a:bodyPr>
          <a:lstStyle/>
          <a:p>
            <a:pPr algn="ctr"/>
            <a:r>
              <a:rPr lang="en-US" sz="2400" dirty="0" smtClean="0">
                <a:latin typeface="+mn-lt"/>
              </a:rPr>
              <a:t>Diocese of Phoenix</a:t>
            </a:r>
            <a:br>
              <a:rPr lang="en-US" sz="2400" dirty="0" smtClean="0">
                <a:latin typeface="+mn-lt"/>
              </a:rPr>
            </a:br>
            <a:r>
              <a:rPr lang="en-US" sz="2400" dirty="0" smtClean="0">
                <a:latin typeface="+mn-lt"/>
              </a:rPr>
              <a:t> Marriage Prep Timeline</a:t>
            </a:r>
          </a:p>
        </p:txBody>
      </p:sp>
      <p:sp>
        <p:nvSpPr>
          <p:cNvPr id="6" name="Content Placeholder 5"/>
          <p:cNvSpPr>
            <a:spLocks noGrp="1"/>
          </p:cNvSpPr>
          <p:nvPr>
            <p:ph idx="1"/>
          </p:nvPr>
        </p:nvSpPr>
        <p:spP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solidFill>
              <a:schemeClr val="accent6">
                <a:lumMod val="60000"/>
                <a:lumOff val="40000"/>
              </a:schemeClr>
            </a:solidFill>
          </a:ln>
        </p:spPr>
        <p:txBody>
          <a:bodyPr>
            <a:normAutofit fontScale="92500" lnSpcReduction="20000"/>
          </a:bodyPr>
          <a:lstStyle/>
          <a:p>
            <a:pPr marL="514350" indent="-514350">
              <a:buFont typeface="+mj-lt"/>
              <a:buAutoNum type="arabicPeriod"/>
              <a:defRPr/>
            </a:pPr>
            <a:endParaRPr lang="en-US" sz="2000" b="1" dirty="0" smtClean="0"/>
          </a:p>
          <a:p>
            <a:pPr marL="514350" indent="-514350">
              <a:buFont typeface="+mj-lt"/>
              <a:buAutoNum type="arabicPeriod"/>
              <a:defRPr/>
            </a:pPr>
            <a:r>
              <a:rPr lang="en-US" sz="2000" b="1" dirty="0" smtClean="0"/>
              <a:t>Jan 1</a:t>
            </a:r>
            <a:r>
              <a:rPr lang="en-US" sz="2000" dirty="0" smtClean="0"/>
              <a:t>: A couple meets with Pastor or his delegate,  parish starts their Nuptial File. </a:t>
            </a:r>
          </a:p>
          <a:p>
            <a:pPr marL="514350" indent="-514350">
              <a:buFont typeface="+mj-lt"/>
              <a:buAutoNum type="arabicPeriod"/>
              <a:defRPr/>
            </a:pPr>
            <a:r>
              <a:rPr lang="en-US" sz="2000" b="1" dirty="0" smtClean="0"/>
              <a:t>Jan</a:t>
            </a:r>
            <a:r>
              <a:rPr lang="en-US" sz="2000" dirty="0" smtClean="0"/>
              <a:t> : FOCCUS inventory</a:t>
            </a:r>
          </a:p>
          <a:p>
            <a:pPr marL="514350" indent="-514350">
              <a:buFont typeface="+mj-lt"/>
              <a:buAutoNum type="arabicPeriod"/>
              <a:defRPr/>
            </a:pPr>
            <a:r>
              <a:rPr lang="en-US" sz="2000" b="1" dirty="0" smtClean="0"/>
              <a:t>Jan-Mar</a:t>
            </a:r>
            <a:r>
              <a:rPr lang="en-US" sz="2000" dirty="0" smtClean="0"/>
              <a:t>: Married Life Skills Course (weekend or 6 evenings)-ex: Love for Life, Engaged Encounter, </a:t>
            </a:r>
            <a:r>
              <a:rPr lang="en-US" sz="2000" dirty="0" err="1" smtClean="0"/>
              <a:t>Unitas</a:t>
            </a:r>
            <a:r>
              <a:rPr lang="en-US" sz="2000" dirty="0" smtClean="0"/>
              <a:t> or other approved program.</a:t>
            </a:r>
          </a:p>
          <a:p>
            <a:pPr marL="514350" indent="-514350">
              <a:buFont typeface="+mj-lt"/>
              <a:buAutoNum type="arabicPeriod"/>
              <a:defRPr/>
            </a:pPr>
            <a:r>
              <a:rPr lang="en-US" sz="2000" b="1" dirty="0" smtClean="0"/>
              <a:t>Mar-June:</a:t>
            </a:r>
            <a:r>
              <a:rPr lang="en-US" sz="2000" dirty="0" smtClean="0"/>
              <a:t> God’s Plan for Joy Filled Marriage –which includes an </a:t>
            </a:r>
            <a:r>
              <a:rPr lang="en-US" sz="2000" b="1" u="sng" dirty="0" smtClean="0">
                <a:solidFill>
                  <a:schemeClr val="accent6">
                    <a:lumMod val="60000"/>
                    <a:lumOff val="40000"/>
                  </a:schemeClr>
                </a:solidFill>
              </a:rPr>
              <a:t>NFP Introduction </a:t>
            </a:r>
            <a:r>
              <a:rPr lang="en-US" sz="2000" dirty="0" smtClean="0"/>
              <a:t>by an NFP teaching or Rep couple.</a:t>
            </a:r>
          </a:p>
          <a:p>
            <a:pPr marL="514350" indent="-514350">
              <a:buFont typeface="+mj-lt"/>
              <a:buAutoNum type="arabicPeriod"/>
              <a:defRPr/>
            </a:pPr>
            <a:r>
              <a:rPr lang="en-US" sz="2000" b="1" dirty="0" smtClean="0"/>
              <a:t>April- July</a:t>
            </a:r>
            <a:r>
              <a:rPr lang="en-US" sz="2000" dirty="0" smtClean="0"/>
              <a:t>: </a:t>
            </a:r>
            <a:r>
              <a:rPr lang="en-US" sz="2000" b="1" u="sng" dirty="0" smtClean="0">
                <a:solidFill>
                  <a:schemeClr val="accent6">
                    <a:lumMod val="60000"/>
                    <a:lumOff val="40000"/>
                  </a:schemeClr>
                </a:solidFill>
              </a:rPr>
              <a:t>Full NFP Course </a:t>
            </a:r>
            <a:r>
              <a:rPr lang="en-US" sz="2000" dirty="0" smtClean="0"/>
              <a:t>– at least 4 sessions over 10-12 weeks, including charting.</a:t>
            </a:r>
          </a:p>
          <a:p>
            <a:pPr marL="514350" indent="-514350">
              <a:buFont typeface="+mj-lt"/>
              <a:buAutoNum type="arabicPeriod"/>
              <a:defRPr/>
            </a:pPr>
            <a:r>
              <a:rPr lang="en-US" sz="2000" b="1" dirty="0" smtClean="0"/>
              <a:t>Aug 15—Sept 15</a:t>
            </a:r>
            <a:r>
              <a:rPr lang="en-US" sz="2000" dirty="0" smtClean="0"/>
              <a:t>: Reconciliation</a:t>
            </a:r>
          </a:p>
          <a:p>
            <a:pPr marL="514350" indent="-514350">
              <a:buFont typeface="+mj-lt"/>
              <a:buAutoNum type="arabicPeriod"/>
              <a:defRPr/>
            </a:pPr>
            <a:r>
              <a:rPr lang="en-US" sz="2000" b="1" dirty="0" smtClean="0"/>
              <a:t>Aug 1-Sept 1</a:t>
            </a:r>
            <a:r>
              <a:rPr lang="en-US" sz="2000" dirty="0" smtClean="0"/>
              <a:t>: Final meeting with Pastor or his delegate</a:t>
            </a:r>
          </a:p>
          <a:p>
            <a:pPr marL="514350" indent="-514350">
              <a:buFont typeface="+mj-lt"/>
              <a:buAutoNum type="arabicPeriod"/>
              <a:defRPr/>
            </a:pPr>
            <a:endParaRPr lang="en-US" sz="2000" dirty="0" smtClean="0"/>
          </a:p>
          <a:p>
            <a:pPr marL="514350" indent="-514350">
              <a:buFont typeface="Wingdings 2" pitchFamily="18" charset="2"/>
              <a:buNone/>
              <a:defRPr/>
            </a:pPr>
            <a:r>
              <a:rPr lang="en-US" sz="2000" b="1" i="1" dirty="0" smtClean="0">
                <a:solidFill>
                  <a:schemeClr val="accent1">
                    <a:lumMod val="75000"/>
                  </a:schemeClr>
                </a:solidFill>
              </a:rPr>
              <a:t>                  </a:t>
            </a:r>
            <a:r>
              <a:rPr lang="en-US" sz="2400" b="1" i="1" dirty="0" smtClean="0">
                <a:solidFill>
                  <a:schemeClr val="accent1">
                    <a:lumMod val="75000"/>
                  </a:schemeClr>
                </a:solidFill>
              </a:rPr>
              <a:t>                                 </a:t>
            </a:r>
            <a:r>
              <a:rPr lang="en-US" sz="2400" b="1" i="1" dirty="0" smtClean="0">
                <a:solidFill>
                  <a:schemeClr val="accent6">
                    <a:lumMod val="60000"/>
                    <a:lumOff val="40000"/>
                  </a:schemeClr>
                </a:solidFill>
              </a:rPr>
              <a:t>October 1</a:t>
            </a:r>
            <a:r>
              <a:rPr lang="en-US" sz="2400" b="1" i="1" baseline="30000" dirty="0" smtClean="0">
                <a:solidFill>
                  <a:schemeClr val="accent6">
                    <a:lumMod val="60000"/>
                    <a:lumOff val="40000"/>
                  </a:schemeClr>
                </a:solidFill>
              </a:rPr>
              <a:t>st</a:t>
            </a:r>
            <a:r>
              <a:rPr lang="en-US" sz="2400" b="1" i="1" dirty="0" smtClean="0">
                <a:solidFill>
                  <a:schemeClr val="accent6">
                    <a:lumMod val="60000"/>
                    <a:lumOff val="40000"/>
                  </a:schemeClr>
                </a:solidFill>
              </a:rPr>
              <a:t> wedding!    </a:t>
            </a:r>
          </a:p>
          <a:p>
            <a:pPr marL="514350" indent="-514350">
              <a:buFont typeface="+mj-lt"/>
              <a:buAutoNum type="arabicPeriod"/>
              <a:defRPr/>
            </a:pPr>
            <a:endParaRPr lang="en-US" sz="2000" dirty="0" smtClean="0"/>
          </a:p>
          <a:p>
            <a:pPr marL="514350" indent="-514350">
              <a:buFont typeface="Wingdings 2" pitchFamily="18" charset="2"/>
              <a:buNone/>
              <a:defRPr/>
            </a:pPr>
            <a:endParaRPr lang="en-US" sz="2000" dirty="0" smtClean="0"/>
          </a:p>
          <a:p>
            <a:pPr>
              <a:defRPr/>
            </a:pPr>
            <a:endParaRPr lang="en-US" sz="2000" dirty="0"/>
          </a:p>
        </p:txBody>
      </p:sp>
      <p:pic>
        <p:nvPicPr>
          <p:cNvPr id="4" name="Picture 37" descr="MPj04096250000[1]"/>
          <p:cNvPicPr>
            <a:picLocks noChangeAspect="1" noChangeArrowheads="1"/>
          </p:cNvPicPr>
          <p:nvPr/>
        </p:nvPicPr>
        <p:blipFill>
          <a:blip r:embed="rId2" cstate="print"/>
          <a:srcRect/>
          <a:stretch>
            <a:fillRect/>
          </a:stretch>
        </p:blipFill>
        <p:spPr bwMode="auto">
          <a:xfrm>
            <a:off x="7391400" y="4953000"/>
            <a:ext cx="1371600" cy="1411288"/>
          </a:xfrm>
          <a:prstGeom prst="rect">
            <a:avLst/>
          </a:prstGeom>
          <a:noFill/>
          <a:ln w="57150">
            <a:solidFill>
              <a:schemeClr val="accent6">
                <a:lumMod val="60000"/>
                <a:lumOff val="40000"/>
              </a:schemeClr>
            </a:solidFill>
            <a:miter lim="800000"/>
            <a:headEnd/>
            <a:tailEnd/>
          </a:ln>
        </p:spPr>
      </p:pic>
      <p:pic>
        <p:nvPicPr>
          <p:cNvPr id="5" name="Picture 17"/>
          <p:cNvPicPr>
            <a:picLocks noChangeAspect="1" noChangeArrowheads="1"/>
          </p:cNvPicPr>
          <p:nvPr/>
        </p:nvPicPr>
        <p:blipFill>
          <a:blip r:embed="rId3" cstate="print"/>
          <a:srcRect/>
          <a:stretch>
            <a:fillRect/>
          </a:stretch>
        </p:blipFill>
        <p:spPr bwMode="auto">
          <a:xfrm>
            <a:off x="228600" y="152400"/>
            <a:ext cx="1066800" cy="1511302"/>
          </a:xfrm>
          <a:prstGeom prst="roundRect">
            <a:avLst>
              <a:gd name="adj" fmla="val 4167"/>
            </a:avLst>
          </a:prstGeom>
          <a:solidFill>
            <a:srgbClr val="FFFFFF"/>
          </a:solidFill>
          <a:ln w="76200" cap="sq">
            <a:solidFill>
              <a:schemeClr val="accent6">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extBox 7"/>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2</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dirty="0" smtClean="0"/>
              <a:t>     diocese of phoenix</a:t>
            </a:r>
            <a:br>
              <a:rPr lang="en-US" dirty="0" smtClean="0"/>
            </a:br>
            <a:r>
              <a:rPr lang="en-US" dirty="0" smtClean="0"/>
              <a:t>Multi Layered Approach</a:t>
            </a:r>
          </a:p>
        </p:txBody>
      </p:sp>
      <p:sp>
        <p:nvSpPr>
          <p:cNvPr id="11267" name="Content Placeholder 2"/>
          <p:cNvSpPr>
            <a:spLocks noGrp="1"/>
          </p:cNvSpPr>
          <p:nvPr>
            <p:ph idx="1"/>
          </p:nvPr>
        </p:nvSpPr>
        <p:spP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solidFill>
              <a:schemeClr val="accent6">
                <a:lumMod val="60000"/>
                <a:lumOff val="40000"/>
              </a:schemeClr>
            </a:solidFill>
          </a:ln>
        </p:spPr>
        <p:txBody>
          <a:bodyPr>
            <a:normAutofit lnSpcReduction="10000"/>
          </a:bodyPr>
          <a:lstStyle/>
          <a:p>
            <a:pPr marL="457200" indent="-457200">
              <a:buFont typeface="+mj-lt"/>
              <a:buAutoNum type="arabicPeriod"/>
              <a:defRPr/>
            </a:pPr>
            <a:r>
              <a:rPr lang="en-US" sz="2000" b="1" u="sng" dirty="0" smtClean="0"/>
              <a:t>Initial Survey for family planning/NFP usage</a:t>
            </a:r>
            <a:r>
              <a:rPr lang="en-US" sz="2000" dirty="0" smtClean="0"/>
              <a:t> in diocese. May 17 - June 17, 2009. Will repeat Survey in June 2015 after 5 years with new policy.</a:t>
            </a:r>
          </a:p>
          <a:p>
            <a:pPr marL="457200" indent="-457200">
              <a:buFont typeface="+mj-lt"/>
              <a:buAutoNum type="arabicPeriod"/>
              <a:defRPr/>
            </a:pPr>
            <a:r>
              <a:rPr lang="en-US" sz="2000" b="1" u="sng" dirty="0" smtClean="0"/>
              <a:t>NFP Couple Parish Representatives</a:t>
            </a:r>
          </a:p>
          <a:p>
            <a:pPr marL="457200" indent="-457200">
              <a:buNone/>
              <a:defRPr/>
            </a:pPr>
            <a:r>
              <a:rPr lang="en-US" sz="2000" dirty="0" smtClean="0"/>
              <a:t>            - 1-2 trainings per year</a:t>
            </a:r>
          </a:p>
          <a:p>
            <a:pPr marL="457200" indent="-457200">
              <a:buNone/>
              <a:defRPr/>
            </a:pPr>
            <a:r>
              <a:rPr lang="en-US" sz="2000" dirty="0" smtClean="0"/>
              <a:t>	     - 34 Parish Rep Couples  </a:t>
            </a:r>
          </a:p>
          <a:p>
            <a:pPr marL="457200" indent="-457200">
              <a:buAutoNum type="arabicPeriod" startAt="3"/>
              <a:defRPr/>
            </a:pPr>
            <a:r>
              <a:rPr lang="en-US" sz="2000" b="1" u="sng" dirty="0" smtClean="0"/>
              <a:t>Increase Numbers of NFP Instructors: </a:t>
            </a:r>
            <a:r>
              <a:rPr lang="en-US" sz="2000" dirty="0" smtClean="0"/>
              <a:t>Focus on Recruitment, Training, On-going Formation, Collegiality </a:t>
            </a:r>
          </a:p>
          <a:p>
            <a:pPr marL="457200" indent="-457200">
              <a:buNone/>
              <a:defRPr/>
            </a:pPr>
            <a:r>
              <a:rPr lang="en-US" sz="2000" dirty="0" smtClean="0"/>
              <a:t>		-Variety of Methods represented (NWFS, CCL, BOMA, Family of Americas)</a:t>
            </a:r>
          </a:p>
          <a:p>
            <a:pPr marL="457200" indent="-457200">
              <a:buNone/>
              <a:defRPr/>
            </a:pPr>
            <a:r>
              <a:rPr lang="en-US" sz="2000" dirty="0" smtClean="0"/>
              <a:t>		- 85 teachers ( most are couples) in English, Spanish,   Vietnamese, 2 Chaldean teachers in training.</a:t>
            </a:r>
          </a:p>
          <a:p>
            <a:pPr marL="457200" indent="-457200">
              <a:buNone/>
              <a:defRPr/>
            </a:pPr>
            <a:r>
              <a:rPr lang="en-US" sz="2000" dirty="0" smtClean="0"/>
              <a:t>4.    </a:t>
            </a:r>
            <a:r>
              <a:rPr lang="en-US" sz="2000" b="1" u="sng" dirty="0" smtClean="0"/>
              <a:t>Diocesan NFP Introduction Presentation Enhanced </a:t>
            </a:r>
            <a:r>
              <a:rPr lang="en-US" sz="2000" dirty="0" smtClean="0"/>
              <a:t>and placed at end of God’s Plan for Joy Filled Marriage Seminar.</a:t>
            </a:r>
          </a:p>
          <a:p>
            <a:pPr marL="457200" indent="-457200">
              <a:buNone/>
              <a:defRPr/>
            </a:pPr>
            <a:endParaRPr lang="en-US" sz="2400" dirty="0" smtClean="0">
              <a:solidFill>
                <a:schemeClr val="accent1">
                  <a:lumMod val="60000"/>
                  <a:lumOff val="40000"/>
                </a:schemeClr>
              </a:solidFill>
            </a:endParaRPr>
          </a:p>
          <a:p>
            <a:pPr>
              <a:defRPr/>
            </a:pPr>
            <a:endParaRPr lang="en-US" dirty="0" smtClean="0"/>
          </a:p>
        </p:txBody>
      </p:sp>
      <p:sp>
        <p:nvSpPr>
          <p:cNvPr id="5" name="TextBox 4"/>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2</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09600"/>
            <a:ext cx="7239000" cy="746760"/>
          </a:xfrm>
        </p:spPr>
        <p:txBody>
          <a:bodyPr>
            <a:normAutofit fontScale="90000"/>
          </a:bodyPr>
          <a:lstStyle/>
          <a:p>
            <a:r>
              <a:rPr lang="en-US" dirty="0" smtClean="0"/>
              <a:t>    </a:t>
            </a:r>
            <a:br>
              <a:rPr lang="en-US" dirty="0" smtClean="0"/>
            </a:br>
            <a:r>
              <a:rPr lang="en-US" dirty="0" smtClean="0"/>
              <a:t/>
            </a:r>
            <a:br>
              <a:rPr lang="en-US" dirty="0" smtClean="0"/>
            </a:br>
            <a:r>
              <a:rPr lang="en-US" dirty="0" smtClean="0"/>
              <a:t/>
            </a:r>
            <a:br>
              <a:rPr lang="en-US" dirty="0" smtClean="0"/>
            </a:br>
            <a:r>
              <a:rPr lang="en-US" dirty="0" smtClean="0"/>
              <a:t>     diocese of phoenix</a:t>
            </a:r>
            <a:br>
              <a:rPr lang="en-US" dirty="0" smtClean="0"/>
            </a:br>
            <a:r>
              <a:rPr lang="en-US" dirty="0" smtClean="0"/>
              <a:t>Multi Layered Approach </a:t>
            </a:r>
          </a:p>
        </p:txBody>
      </p:sp>
      <p:sp>
        <p:nvSpPr>
          <p:cNvPr id="11267" name="Content Placeholder 2"/>
          <p:cNvSpPr>
            <a:spLocks noGrp="1"/>
          </p:cNvSpPr>
          <p:nvPr>
            <p:ph idx="1"/>
          </p:nvPr>
        </p:nvSpPr>
        <p:spPr>
          <a:xfrm>
            <a:off x="533400" y="1600200"/>
            <a:ext cx="7239000" cy="48768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solidFill>
              <a:schemeClr val="accent6">
                <a:lumMod val="75000"/>
              </a:schemeClr>
            </a:solidFill>
          </a:ln>
        </p:spPr>
        <p:txBody>
          <a:bodyPr>
            <a:normAutofit fontScale="70000" lnSpcReduction="20000"/>
          </a:bodyPr>
          <a:lstStyle/>
          <a:p>
            <a:pPr marL="457200" indent="-457200">
              <a:buNone/>
              <a:defRPr/>
            </a:pPr>
            <a:endParaRPr lang="en-US" sz="2000" dirty="0" smtClean="0"/>
          </a:p>
          <a:p>
            <a:pPr marL="457200" indent="-457200">
              <a:buNone/>
              <a:defRPr/>
            </a:pPr>
            <a:r>
              <a:rPr lang="en-US" sz="2000" b="1" dirty="0" smtClean="0"/>
              <a:t>5.      </a:t>
            </a:r>
            <a:r>
              <a:rPr lang="en-US" sz="2000" b="1" u="sng" dirty="0" smtClean="0"/>
              <a:t>New Website </a:t>
            </a:r>
            <a:r>
              <a:rPr lang="en-US" sz="2000" dirty="0" smtClean="0"/>
              <a:t>to promote, register, advertise,  &amp; offer refresher and special classes to support clients throughout their reproductive lifetime : </a:t>
            </a:r>
            <a:r>
              <a:rPr lang="en-US" sz="2000" dirty="0" smtClean="0">
                <a:solidFill>
                  <a:schemeClr val="accent1">
                    <a:lumMod val="60000"/>
                    <a:lumOff val="40000"/>
                  </a:schemeClr>
                </a:solidFill>
                <a:hlinkClick r:id="rId2"/>
              </a:rPr>
              <a:t>www.phxnfp.org</a:t>
            </a:r>
            <a:r>
              <a:rPr lang="en-US" sz="2000" dirty="0" smtClean="0">
                <a:solidFill>
                  <a:schemeClr val="accent1">
                    <a:lumMod val="60000"/>
                    <a:lumOff val="40000"/>
                  </a:schemeClr>
                </a:solidFill>
              </a:rPr>
              <a:t> </a:t>
            </a:r>
          </a:p>
          <a:p>
            <a:pPr marL="457200" indent="-457200">
              <a:buNone/>
              <a:defRPr/>
            </a:pPr>
            <a:endParaRPr lang="en-US" sz="2000" dirty="0" smtClean="0">
              <a:solidFill>
                <a:schemeClr val="accent1">
                  <a:lumMod val="60000"/>
                  <a:lumOff val="40000"/>
                </a:schemeClr>
              </a:solidFill>
            </a:endParaRPr>
          </a:p>
          <a:p>
            <a:pPr marL="457200" indent="-457200">
              <a:buNone/>
              <a:defRPr/>
            </a:pPr>
            <a:r>
              <a:rPr lang="en-US" sz="2000" b="1" dirty="0" smtClean="0"/>
              <a:t>6.     </a:t>
            </a:r>
            <a:r>
              <a:rPr lang="en-US" sz="2000" b="1" u="sng" dirty="0" smtClean="0"/>
              <a:t>On-line Client Instruction</a:t>
            </a:r>
          </a:p>
          <a:p>
            <a:pPr marL="457200" indent="-457200">
              <a:buNone/>
              <a:defRPr/>
            </a:pPr>
            <a:r>
              <a:rPr lang="en-US" sz="2000" dirty="0" smtClean="0"/>
              <a:t>		-Paid Half-Time Instructor</a:t>
            </a:r>
          </a:p>
          <a:p>
            <a:pPr>
              <a:buNone/>
            </a:pPr>
            <a:r>
              <a:rPr lang="en-US" sz="2000" dirty="0" smtClean="0"/>
              <a:t>		-Ability to teach  around 300 couples per year</a:t>
            </a:r>
            <a:endParaRPr lang="en-US" sz="1800" dirty="0" smtClean="0"/>
          </a:p>
          <a:p>
            <a:pPr marL="457200" indent="-457200">
              <a:buNone/>
              <a:defRPr/>
            </a:pPr>
            <a:endParaRPr lang="en-US" sz="2000" dirty="0" smtClean="0"/>
          </a:p>
          <a:p>
            <a:pPr marL="457200" indent="-457200">
              <a:buNone/>
              <a:defRPr/>
            </a:pPr>
            <a:r>
              <a:rPr lang="en-US" sz="2000" b="1" u="sng" dirty="0" smtClean="0"/>
              <a:t>             </a:t>
            </a:r>
          </a:p>
          <a:p>
            <a:pPr marL="457200" indent="-457200">
              <a:buNone/>
              <a:defRPr/>
            </a:pPr>
            <a:r>
              <a:rPr lang="en-US" sz="2000" dirty="0" smtClean="0"/>
              <a:t>7.     </a:t>
            </a:r>
            <a:r>
              <a:rPr lang="en-US" sz="2000" b="1" u="sng" dirty="0" smtClean="0"/>
              <a:t>NFP Video Project</a:t>
            </a:r>
            <a:r>
              <a:rPr lang="en-US" sz="2000" dirty="0" smtClean="0"/>
              <a:t>: English and Spanish</a:t>
            </a:r>
          </a:p>
          <a:p>
            <a:pPr marL="457200" indent="-457200">
              <a:buNone/>
              <a:defRPr/>
            </a:pPr>
            <a:endParaRPr lang="en-US" sz="2000" b="1" u="sng" dirty="0" smtClean="0"/>
          </a:p>
          <a:p>
            <a:pPr marL="457200" indent="-457200">
              <a:buNone/>
              <a:defRPr/>
            </a:pPr>
            <a:r>
              <a:rPr lang="en-US" sz="2000" b="1" dirty="0" smtClean="0"/>
              <a:t>8.    </a:t>
            </a:r>
            <a:r>
              <a:rPr lang="en-US" sz="2000" b="1" u="sng" dirty="0" smtClean="0"/>
              <a:t>Outreach to NFP-Only Healthcare Professionals</a:t>
            </a:r>
          </a:p>
          <a:p>
            <a:pPr marL="457200" indent="-457200">
              <a:buNone/>
              <a:defRPr/>
            </a:pPr>
            <a:r>
              <a:rPr lang="en-US" sz="2000" dirty="0" smtClean="0"/>
              <a:t>	-Attend Catholic Physician’s Guild Meetings</a:t>
            </a:r>
          </a:p>
          <a:p>
            <a:pPr marL="457200" indent="-457200">
              <a:buNone/>
              <a:defRPr/>
            </a:pPr>
            <a:r>
              <a:rPr lang="en-US" sz="2000" dirty="0" smtClean="0"/>
              <a:t>	-Send letters/NFP info  to Pro Life Physicians/PRAY for them!</a:t>
            </a:r>
          </a:p>
          <a:p>
            <a:pPr marL="457200" indent="-457200">
              <a:buNone/>
              <a:defRPr/>
            </a:pPr>
            <a:r>
              <a:rPr lang="en-US" sz="2000" dirty="0" smtClean="0"/>
              <a:t>         </a:t>
            </a:r>
            <a:r>
              <a:rPr lang="en-US" sz="2000" b="1" u="sng" dirty="0" smtClean="0"/>
              <a:t>Refer and support:</a:t>
            </a:r>
          </a:p>
          <a:p>
            <a:pPr marL="457200" indent="-457200">
              <a:buNone/>
              <a:defRPr/>
            </a:pPr>
            <a:r>
              <a:rPr lang="en-US" sz="2000" dirty="0" smtClean="0"/>
              <a:t>         - 3 NFP Only Ob/</a:t>
            </a:r>
            <a:r>
              <a:rPr lang="en-US" sz="2000" dirty="0" err="1" smtClean="0"/>
              <a:t>Gyns</a:t>
            </a:r>
            <a:endParaRPr lang="en-US" sz="2000" dirty="0" smtClean="0"/>
          </a:p>
          <a:p>
            <a:pPr marL="457200" indent="-457200">
              <a:buNone/>
              <a:defRPr/>
            </a:pPr>
            <a:r>
              <a:rPr lang="en-US" sz="2000" dirty="0" smtClean="0"/>
              <a:t>         - 3 </a:t>
            </a:r>
            <a:r>
              <a:rPr lang="en-US" sz="2000" dirty="0" err="1" smtClean="0"/>
              <a:t>NaproTechnology</a:t>
            </a:r>
            <a:r>
              <a:rPr lang="en-US" sz="2000" dirty="0" smtClean="0"/>
              <a:t> Medical Consultants (DO, PA, </a:t>
            </a:r>
          </a:p>
          <a:p>
            <a:pPr marL="457200" indent="-457200">
              <a:buNone/>
              <a:defRPr/>
            </a:pPr>
            <a:r>
              <a:rPr lang="en-US" sz="2000" dirty="0" smtClean="0"/>
              <a:t>                Ob/</a:t>
            </a:r>
            <a:r>
              <a:rPr lang="en-US" sz="2000" dirty="0" err="1" smtClean="0"/>
              <a:t>Gyn</a:t>
            </a:r>
            <a:r>
              <a:rPr lang="en-US" sz="2000" dirty="0" smtClean="0"/>
              <a:t>)</a:t>
            </a:r>
          </a:p>
          <a:p>
            <a:pPr marL="457200" indent="-457200">
              <a:buNone/>
              <a:defRPr/>
            </a:pPr>
            <a:r>
              <a:rPr lang="en-US" sz="2000" dirty="0" smtClean="0"/>
              <a:t>         -2 Family Practice</a:t>
            </a:r>
          </a:p>
          <a:p>
            <a:pPr marL="457200" indent="-457200">
              <a:buNone/>
              <a:defRPr/>
            </a:pPr>
            <a:r>
              <a:rPr lang="en-US" sz="2000" dirty="0" smtClean="0"/>
              <a:t>         </a:t>
            </a:r>
          </a:p>
          <a:p>
            <a:pPr marL="457200" indent="-457200">
              <a:buFont typeface="+mj-lt"/>
              <a:buAutoNum type="arabicPeriod"/>
              <a:defRPr/>
            </a:pPr>
            <a:endParaRPr lang="en-US" sz="2400" dirty="0" smtClean="0">
              <a:solidFill>
                <a:schemeClr val="accent1">
                  <a:lumMod val="60000"/>
                  <a:lumOff val="40000"/>
                </a:schemeClr>
              </a:solidFill>
            </a:endParaRPr>
          </a:p>
          <a:p>
            <a:pPr>
              <a:defRPr/>
            </a:pPr>
            <a:endParaRPr lang="en-US" dirty="0" smtClean="0"/>
          </a:p>
        </p:txBody>
      </p:sp>
      <p:sp>
        <p:nvSpPr>
          <p:cNvPr id="5" name="TextBox 4"/>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2</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solidFill>
                  <a:srgbClr val="00B050"/>
                </a:solidFill>
                <a:latin typeface="+mn-lt"/>
              </a:rPr>
              <a:t>Stage Three-</a:t>
            </a:r>
            <a:br>
              <a:rPr lang="en-US" sz="2800" dirty="0" smtClean="0">
                <a:solidFill>
                  <a:srgbClr val="00B050"/>
                </a:solidFill>
                <a:latin typeface="+mn-lt"/>
              </a:rPr>
            </a:br>
            <a:r>
              <a:rPr lang="en-US" sz="2800" dirty="0" smtClean="0">
                <a:solidFill>
                  <a:schemeClr val="tx2">
                    <a:lumMod val="60000"/>
                    <a:lumOff val="40000"/>
                  </a:schemeClr>
                </a:solidFill>
                <a:latin typeface="+mn-lt"/>
              </a:rPr>
              <a:t>Reality: How it has worked</a:t>
            </a:r>
            <a:endParaRPr lang="en-US" sz="2800" dirty="0">
              <a:solidFill>
                <a:schemeClr val="tx2">
                  <a:lumMod val="60000"/>
                  <a:lumOff val="40000"/>
                </a:schemeClr>
              </a:solidFill>
              <a:latin typeface="+mn-lt"/>
            </a:endParaRPr>
          </a:p>
        </p:txBody>
      </p:sp>
      <p:sp>
        <p:nvSpPr>
          <p:cNvPr id="4" name="Content Placeholder 3"/>
          <p:cNvSpPr>
            <a:spLocks noGrp="1"/>
          </p:cNvSpPr>
          <p:nvPr>
            <p:ph idx="1"/>
          </p:nvPr>
        </p:nvSpPr>
        <p:spPr>
          <a:xfrm>
            <a:off x="762000" y="1828800"/>
            <a:ext cx="6629400" cy="4626936"/>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solidFill>
              <a:schemeClr val="accent6">
                <a:lumMod val="60000"/>
                <a:lumOff val="40000"/>
              </a:schemeClr>
            </a:solidFill>
          </a:ln>
        </p:spPr>
        <p:txBody>
          <a:bodyPr>
            <a:normAutofit fontScale="92500" lnSpcReduction="10000"/>
          </a:bodyPr>
          <a:lstStyle/>
          <a:p>
            <a:pPr lvl="0">
              <a:buNone/>
            </a:pPr>
            <a:endParaRPr lang="en-US" sz="3600" dirty="0" smtClean="0"/>
          </a:p>
          <a:p>
            <a:pPr lvl="0">
              <a:buNone/>
            </a:pPr>
            <a:r>
              <a:rPr lang="en-US" sz="3600" dirty="0" smtClean="0"/>
              <a:t>-Relaxations of policy</a:t>
            </a:r>
          </a:p>
          <a:p>
            <a:pPr lvl="0">
              <a:buNone/>
            </a:pPr>
            <a:r>
              <a:rPr lang="en-US" sz="3600" dirty="0" smtClean="0"/>
              <a:t>-Necessity of repeating trainings</a:t>
            </a:r>
          </a:p>
          <a:p>
            <a:pPr lvl="0">
              <a:buNone/>
            </a:pPr>
            <a:r>
              <a:rPr lang="en-US" sz="3600" dirty="0" smtClean="0"/>
              <a:t>-Other challenges: language barriers, clients who want to cut corners, teacher recruitment, training, ongoing formation, collaboration with all NFP methods.</a:t>
            </a:r>
          </a:p>
        </p:txBody>
      </p:sp>
      <p:sp>
        <p:nvSpPr>
          <p:cNvPr id="5" name="TextBox 4"/>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3</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B050"/>
                </a:solidFill>
                <a:effectLst>
                  <a:outerShdw blurRad="38100" dist="38100" dir="2700000" algn="tl">
                    <a:srgbClr val="000000">
                      <a:alpha val="43137"/>
                    </a:srgbClr>
                  </a:outerShdw>
                </a:effectLst>
                <a:latin typeface="+mn-lt"/>
              </a:rPr>
              <a:t>Stage four- </a:t>
            </a:r>
            <a:br>
              <a:rPr lang="en-US" sz="2400" dirty="0" smtClean="0">
                <a:solidFill>
                  <a:srgbClr val="00B050"/>
                </a:solidFill>
                <a:effectLst>
                  <a:outerShdw blurRad="38100" dist="38100" dir="2700000" algn="tl">
                    <a:srgbClr val="000000">
                      <a:alpha val="43137"/>
                    </a:srgbClr>
                  </a:outerShdw>
                </a:effectLst>
                <a:latin typeface="+mn-lt"/>
              </a:rPr>
            </a:br>
            <a:r>
              <a:rPr lang="en-US" sz="2400" dirty="0" smtClean="0">
                <a:solidFill>
                  <a:schemeClr val="tx2">
                    <a:lumMod val="60000"/>
                    <a:lumOff val="40000"/>
                  </a:schemeClr>
                </a:solidFill>
                <a:effectLst>
                  <a:outerShdw blurRad="38100" dist="38100" dir="2700000" algn="tl">
                    <a:srgbClr val="000000">
                      <a:alpha val="43137"/>
                    </a:srgbClr>
                  </a:outerShdw>
                </a:effectLst>
                <a:latin typeface="+mn-lt"/>
              </a:rPr>
              <a:t>Results documented among couples, priests</a:t>
            </a:r>
            <a:endParaRPr lang="en-US" sz="2400" dirty="0">
              <a:solidFill>
                <a:schemeClr val="tx2">
                  <a:lumMod val="60000"/>
                  <a:lumOff val="40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6">
                <a:lumMod val="60000"/>
                <a:lumOff val="40000"/>
              </a:schemeClr>
            </a:solidFill>
          </a:ln>
        </p:spPr>
        <p:txBody>
          <a:bodyPr/>
          <a:lstStyle/>
          <a:p>
            <a:pPr lvl="0">
              <a:buNone/>
            </a:pPr>
            <a:endParaRPr lang="en-US" sz="2800" dirty="0" smtClean="0"/>
          </a:p>
          <a:p>
            <a:pPr lvl="0">
              <a:buNone/>
            </a:pPr>
            <a:endParaRPr lang="en-US" sz="2800" dirty="0" smtClean="0"/>
          </a:p>
          <a:p>
            <a:pPr lvl="0">
              <a:buNone/>
            </a:pPr>
            <a:r>
              <a:rPr lang="en-US" sz="2800" dirty="0" smtClean="0"/>
              <a:t>-</a:t>
            </a:r>
            <a:r>
              <a:rPr lang="en-US" sz="3600" dirty="0" smtClean="0"/>
              <a:t>Compliance Rates</a:t>
            </a:r>
          </a:p>
          <a:p>
            <a:pPr lvl="0">
              <a:buNone/>
            </a:pPr>
            <a:r>
              <a:rPr lang="en-US" sz="3600" dirty="0" smtClean="0"/>
              <a:t>-Continuation Rates</a:t>
            </a:r>
          </a:p>
          <a:p>
            <a:pPr lvl="0">
              <a:buNone/>
            </a:pPr>
            <a:r>
              <a:rPr lang="en-US" sz="3600" dirty="0" smtClean="0"/>
              <a:t>-Acceptance Rates </a:t>
            </a:r>
          </a:p>
          <a:p>
            <a:pPr>
              <a:buNone/>
            </a:pPr>
            <a:endParaRPr lang="en-US" dirty="0"/>
          </a:p>
        </p:txBody>
      </p:sp>
      <p:sp>
        <p:nvSpPr>
          <p:cNvPr id="4" name="TextBox 3"/>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4</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19200"/>
            <a:ext cx="2057400" cy="923330"/>
          </a:xfrm>
          <a:prstGeom prst="rect">
            <a:avLst/>
          </a:prstGeom>
        </p:spPr>
        <p:txBody>
          <a:bodyPr wrap="square">
            <a:spAutoFit/>
          </a:bodyPr>
          <a:lstStyle/>
          <a:p>
            <a:r>
              <a:rPr lang="en-US" b="1" dirty="0" smtClean="0"/>
              <a:t>Diocese of Fargo </a:t>
            </a:r>
          </a:p>
          <a:p>
            <a:r>
              <a:rPr lang="en-US" b="1" dirty="0" smtClean="0"/>
              <a:t>NFP Program Statistics </a:t>
            </a:r>
          </a:p>
        </p:txBody>
      </p:sp>
      <p:pic>
        <p:nvPicPr>
          <p:cNvPr id="2051" name="Picture 3"/>
          <p:cNvPicPr>
            <a:picLocks noChangeAspect="1" noChangeArrowheads="1"/>
          </p:cNvPicPr>
          <p:nvPr/>
        </p:nvPicPr>
        <p:blipFill>
          <a:blip r:embed="rId2" cstate="print"/>
          <a:srcRect l="34000" t="15628" r="31333" b="5581"/>
          <a:stretch>
            <a:fillRect/>
          </a:stretch>
        </p:blipFill>
        <p:spPr bwMode="auto">
          <a:xfrm>
            <a:off x="2819400" y="106680"/>
            <a:ext cx="4917562" cy="6675120"/>
          </a:xfrm>
          <a:prstGeom prst="rect">
            <a:avLst/>
          </a:prstGeom>
          <a:noFill/>
          <a:ln w="9525">
            <a:solidFill>
              <a:schemeClr val="accent6">
                <a:lumMod val="60000"/>
                <a:lumOff val="40000"/>
              </a:schemeClr>
            </a:solidFill>
            <a:miter lim="800000"/>
            <a:headEnd/>
            <a:tailEnd/>
          </a:ln>
        </p:spPr>
      </p:pic>
      <p:sp>
        <p:nvSpPr>
          <p:cNvPr id="5" name="TextBox 4"/>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4</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5257800" cy="923330"/>
          </a:xfrm>
          <a:prstGeom prst="rect">
            <a:avLst/>
          </a:prstGeom>
        </p:spPr>
        <p:txBody>
          <a:bodyPr wrap="square">
            <a:spAutoFit/>
          </a:bodyPr>
          <a:lstStyle/>
          <a:p>
            <a:endParaRPr lang="en-US" dirty="0" smtClean="0"/>
          </a:p>
          <a:p>
            <a:r>
              <a:rPr lang="en-US" b="1" dirty="0" smtClean="0"/>
              <a:t>Diocese of Fargo</a:t>
            </a:r>
          </a:p>
          <a:p>
            <a:r>
              <a:rPr lang="en-US" b="1" dirty="0" smtClean="0"/>
              <a:t>Question 1 </a:t>
            </a:r>
            <a:endParaRPr lang="en-US" dirty="0"/>
          </a:p>
        </p:txBody>
      </p:sp>
      <p:sp>
        <p:nvSpPr>
          <p:cNvPr id="4" name="TextBox 3"/>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4</a:t>
            </a:r>
            <a:endParaRPr lang="en-US" sz="4000" b="1" dirty="0">
              <a:solidFill>
                <a:schemeClr val="bg1"/>
              </a:solidFill>
            </a:endParaRPr>
          </a:p>
        </p:txBody>
      </p:sp>
      <p:pic>
        <p:nvPicPr>
          <p:cNvPr id="4099" name="Picture 3"/>
          <p:cNvPicPr>
            <a:picLocks noChangeAspect="1" noChangeArrowheads="1"/>
          </p:cNvPicPr>
          <p:nvPr/>
        </p:nvPicPr>
        <p:blipFill>
          <a:blip r:embed="rId2" cstate="print"/>
          <a:srcRect l="22000" t="21209" r="19333" b="8930"/>
          <a:stretch>
            <a:fillRect/>
          </a:stretch>
        </p:blipFill>
        <p:spPr bwMode="auto">
          <a:xfrm>
            <a:off x="0" y="1135324"/>
            <a:ext cx="8046700" cy="5722676"/>
          </a:xfrm>
          <a:prstGeom prst="rect">
            <a:avLst/>
          </a:prstGeom>
          <a:noFill/>
          <a:ln w="9525">
            <a:solidFill>
              <a:schemeClr val="accent6">
                <a:lumMod val="60000"/>
                <a:lumOff val="40000"/>
              </a:schemeClr>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5257800" cy="923330"/>
          </a:xfrm>
          <a:prstGeom prst="rect">
            <a:avLst/>
          </a:prstGeom>
        </p:spPr>
        <p:txBody>
          <a:bodyPr wrap="square">
            <a:spAutoFit/>
          </a:bodyPr>
          <a:lstStyle/>
          <a:p>
            <a:endParaRPr lang="en-US" dirty="0" smtClean="0"/>
          </a:p>
          <a:p>
            <a:r>
              <a:rPr lang="en-US" b="1" dirty="0" smtClean="0"/>
              <a:t>Diocese of Fargo</a:t>
            </a:r>
          </a:p>
          <a:p>
            <a:r>
              <a:rPr lang="en-US" b="1" dirty="0" smtClean="0"/>
              <a:t>Question 2 </a:t>
            </a:r>
            <a:endParaRPr lang="en-US" dirty="0"/>
          </a:p>
        </p:txBody>
      </p:sp>
      <p:sp>
        <p:nvSpPr>
          <p:cNvPr id="4" name="TextBox 3"/>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4</a:t>
            </a:r>
            <a:endParaRPr lang="en-US" sz="4000" b="1" dirty="0">
              <a:solidFill>
                <a:schemeClr val="bg1"/>
              </a:solidFill>
            </a:endParaRPr>
          </a:p>
        </p:txBody>
      </p:sp>
      <p:pic>
        <p:nvPicPr>
          <p:cNvPr id="5122" name="Picture 2"/>
          <p:cNvPicPr>
            <a:picLocks noChangeAspect="1" noChangeArrowheads="1"/>
          </p:cNvPicPr>
          <p:nvPr/>
        </p:nvPicPr>
        <p:blipFill>
          <a:blip r:embed="rId2" cstate="print"/>
          <a:srcRect l="23333" t="11163" r="22000" b="39070"/>
          <a:stretch>
            <a:fillRect/>
          </a:stretch>
        </p:blipFill>
        <p:spPr bwMode="auto">
          <a:xfrm>
            <a:off x="152400" y="1371600"/>
            <a:ext cx="7497913" cy="4076596"/>
          </a:xfrm>
          <a:prstGeom prst="rect">
            <a:avLst/>
          </a:prstGeom>
          <a:noFill/>
          <a:ln w="9525">
            <a:solidFill>
              <a:schemeClr val="accent6">
                <a:lumMod val="60000"/>
                <a:lumOff val="40000"/>
              </a:schemeClr>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5257800" cy="923330"/>
          </a:xfrm>
          <a:prstGeom prst="rect">
            <a:avLst/>
          </a:prstGeom>
        </p:spPr>
        <p:txBody>
          <a:bodyPr wrap="square">
            <a:spAutoFit/>
          </a:bodyPr>
          <a:lstStyle/>
          <a:p>
            <a:endParaRPr lang="en-US" dirty="0" smtClean="0"/>
          </a:p>
          <a:p>
            <a:r>
              <a:rPr lang="en-US" b="1" dirty="0" smtClean="0"/>
              <a:t>Diocese of Fargo</a:t>
            </a:r>
          </a:p>
          <a:p>
            <a:r>
              <a:rPr lang="en-US" b="1" dirty="0" smtClean="0"/>
              <a:t>Question 3 </a:t>
            </a:r>
            <a:endParaRPr lang="en-US" dirty="0"/>
          </a:p>
        </p:txBody>
      </p:sp>
      <p:sp>
        <p:nvSpPr>
          <p:cNvPr id="4" name="TextBox 3"/>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4</a:t>
            </a:r>
            <a:endParaRPr lang="en-US" sz="4000" b="1" dirty="0">
              <a:solidFill>
                <a:schemeClr val="bg1"/>
              </a:solidFill>
            </a:endParaRPr>
          </a:p>
        </p:txBody>
      </p:sp>
      <p:pic>
        <p:nvPicPr>
          <p:cNvPr id="6146" name="Picture 2"/>
          <p:cNvPicPr>
            <a:picLocks noChangeAspect="1" noChangeArrowheads="1"/>
          </p:cNvPicPr>
          <p:nvPr/>
        </p:nvPicPr>
        <p:blipFill>
          <a:blip r:embed="rId2" cstate="print"/>
          <a:srcRect l="24000" t="8930" r="19333" b="41302"/>
          <a:stretch>
            <a:fillRect/>
          </a:stretch>
        </p:blipFill>
        <p:spPr bwMode="auto">
          <a:xfrm>
            <a:off x="228600" y="1600200"/>
            <a:ext cx="7772273" cy="4076633"/>
          </a:xfrm>
          <a:prstGeom prst="rect">
            <a:avLst/>
          </a:prstGeom>
          <a:noFill/>
          <a:ln w="9525">
            <a:solidFill>
              <a:schemeClr val="accent6">
                <a:lumMod val="60000"/>
                <a:lumOff val="40000"/>
              </a:schemeClr>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5257800" cy="923330"/>
          </a:xfrm>
          <a:prstGeom prst="rect">
            <a:avLst/>
          </a:prstGeom>
        </p:spPr>
        <p:txBody>
          <a:bodyPr wrap="square">
            <a:spAutoFit/>
          </a:bodyPr>
          <a:lstStyle/>
          <a:p>
            <a:endParaRPr lang="en-US" dirty="0" smtClean="0"/>
          </a:p>
          <a:p>
            <a:r>
              <a:rPr lang="en-US" b="1" dirty="0" smtClean="0"/>
              <a:t>Diocese of Fargo</a:t>
            </a:r>
          </a:p>
          <a:p>
            <a:r>
              <a:rPr lang="en-US" b="1" dirty="0" smtClean="0"/>
              <a:t>Question 4</a:t>
            </a:r>
            <a:endParaRPr lang="en-US" dirty="0"/>
          </a:p>
        </p:txBody>
      </p:sp>
      <p:sp>
        <p:nvSpPr>
          <p:cNvPr id="4" name="TextBox 3"/>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4</a:t>
            </a:r>
            <a:endParaRPr lang="en-US" sz="4000" b="1" dirty="0">
              <a:solidFill>
                <a:schemeClr val="bg1"/>
              </a:solidFill>
            </a:endParaRPr>
          </a:p>
        </p:txBody>
      </p:sp>
      <p:pic>
        <p:nvPicPr>
          <p:cNvPr id="7170" name="Picture 2"/>
          <p:cNvPicPr>
            <a:picLocks noChangeAspect="1" noChangeArrowheads="1"/>
          </p:cNvPicPr>
          <p:nvPr/>
        </p:nvPicPr>
        <p:blipFill>
          <a:blip r:embed="rId2" cstate="print"/>
          <a:srcRect l="22000" t="36837" r="20667" b="15628"/>
          <a:stretch>
            <a:fillRect/>
          </a:stretch>
        </p:blipFill>
        <p:spPr bwMode="auto">
          <a:xfrm>
            <a:off x="152400" y="1752600"/>
            <a:ext cx="7863733" cy="3893777"/>
          </a:xfrm>
          <a:prstGeom prst="rect">
            <a:avLst/>
          </a:prstGeom>
          <a:noFill/>
          <a:ln w="9525">
            <a:solidFill>
              <a:schemeClr val="accent6">
                <a:lumMod val="60000"/>
                <a:lumOff val="40000"/>
              </a:schemeClr>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plash_bg.png"/>
          <p:cNvPicPr>
            <a:picLocks noGrp="1" noChangeAspect="1"/>
          </p:cNvPicPr>
          <p:nvPr>
            <p:ph type="pic" sz="quarter" idx="13"/>
          </p:nvPr>
        </p:nvPicPr>
        <p:blipFill>
          <a:blip r:embed="rId3" cstate="print"/>
          <a:srcRect l="25028" r="25028"/>
          <a:stretch>
            <a:fillRect/>
          </a:stretch>
        </p:blipFill>
        <p:spPr>
          <a:effectLst>
            <a:outerShdw dist="38100" dir="2700000" sx="103999" sy="103999" algn="tl" rotWithShape="0">
              <a:srgbClr val="000000">
                <a:alpha val="17000"/>
              </a:srgbClr>
            </a:outerShdw>
          </a:effectLst>
        </p:spPr>
      </p:pic>
      <p:sp>
        <p:nvSpPr>
          <p:cNvPr id="33797" name="TextBox 7"/>
          <p:cNvSpPr txBox="1">
            <a:spLocks noChangeArrowheads="1"/>
          </p:cNvSpPr>
          <p:nvPr/>
        </p:nvSpPr>
        <p:spPr bwMode="auto">
          <a:xfrm>
            <a:off x="0" y="762000"/>
            <a:ext cx="8040688" cy="646331"/>
          </a:xfrm>
          <a:prstGeom prst="rect">
            <a:avLst/>
          </a:prstGeom>
          <a:noFill/>
          <a:ln w="9525">
            <a:noFill/>
            <a:miter lim="800000"/>
            <a:headEnd/>
            <a:tailEnd/>
          </a:ln>
        </p:spPr>
        <p:txBody>
          <a:bodyPr>
            <a:spAutoFit/>
          </a:bodyPr>
          <a:lstStyle/>
          <a:p>
            <a:pPr algn="ctr" eaLnBrk="0" hangingPunct="0"/>
            <a:r>
              <a:rPr lang="en-US" sz="3600" dirty="0" smtClean="0">
                <a:solidFill>
                  <a:schemeClr val="bg1"/>
                </a:solidFill>
              </a:rPr>
              <a:t>Diocesan NFP Ministry</a:t>
            </a:r>
            <a:endParaRPr lang="en-US" sz="3600" dirty="0">
              <a:solidFill>
                <a:schemeClr val="bg1"/>
              </a:solidFill>
              <a:latin typeface="Constantia" pitchFamily="18" charset="0"/>
            </a:endParaRPr>
          </a:p>
        </p:txBody>
      </p:sp>
      <p:sp>
        <p:nvSpPr>
          <p:cNvPr id="12" name="TextBox 11"/>
          <p:cNvSpPr txBox="1">
            <a:spLocks noChangeArrowheads="1"/>
          </p:cNvSpPr>
          <p:nvPr/>
        </p:nvSpPr>
        <p:spPr bwMode="auto">
          <a:xfrm rot="-1319945">
            <a:off x="816765" y="4119999"/>
            <a:ext cx="2965450" cy="461963"/>
          </a:xfrm>
          <a:prstGeom prst="rect">
            <a:avLst/>
          </a:prstGeom>
          <a:solidFill>
            <a:srgbClr val="1C3D62"/>
          </a:solidFill>
          <a:ln w="9525">
            <a:solidFill>
              <a:srgbClr val="262626"/>
            </a:solidFill>
            <a:miter lim="800000"/>
            <a:headEnd/>
            <a:tailEnd/>
          </a:ln>
          <a:effectLst>
            <a:outerShdw dist="38100" dir="2700000" sx="102000" sy="102000" algn="tl" rotWithShape="0">
              <a:srgbClr val="C0EEFF">
                <a:alpha val="42999"/>
              </a:srgbClr>
            </a:outerShdw>
          </a:effectLst>
        </p:spPr>
        <p:txBody>
          <a:bodyPr>
            <a:spAutoFit/>
          </a:bodyPr>
          <a:lstStyle>
            <a:defPPr>
              <a:defRPr lang="en-US"/>
            </a:defPPr>
            <a:lvl1pPr>
              <a:defRPr sz="2400" b="1">
                <a:solidFill>
                  <a:srgbClr val="FFFFFF"/>
                </a:solidFill>
                <a:latin typeface="Bradley Hand ITC TT-Bold"/>
                <a:cs typeface="Bradley Hand ITC TT-Bold"/>
              </a:defRPr>
            </a:lvl1pPr>
          </a:lstStyle>
          <a:p>
            <a:pPr algn="ctr" eaLnBrk="0" hangingPunct="0">
              <a:defRPr/>
            </a:pPr>
            <a:r>
              <a:rPr lang="en-US" dirty="0" smtClean="0">
                <a:ea typeface="+mn-ea"/>
              </a:rPr>
              <a:t>Goal &amp; Strategy</a:t>
            </a:r>
            <a:endParaRPr lang="en-US" dirty="0">
              <a:ea typeface="+mn-ea"/>
            </a:endParaRPr>
          </a:p>
        </p:txBody>
      </p:sp>
      <p:sp>
        <p:nvSpPr>
          <p:cNvPr id="13" name="TextBox 12"/>
          <p:cNvSpPr txBox="1">
            <a:spLocks noChangeArrowheads="1"/>
          </p:cNvSpPr>
          <p:nvPr/>
        </p:nvSpPr>
        <p:spPr bwMode="auto">
          <a:xfrm rot="-872733">
            <a:off x="2459038" y="4233863"/>
            <a:ext cx="3133725" cy="460375"/>
          </a:xfrm>
          <a:prstGeom prst="rect">
            <a:avLst/>
          </a:prstGeom>
          <a:solidFill>
            <a:srgbClr val="1C3D62"/>
          </a:solidFill>
          <a:ln w="9525">
            <a:solidFill>
              <a:srgbClr val="262626"/>
            </a:solidFill>
            <a:miter lim="800000"/>
            <a:headEnd/>
            <a:tailEnd/>
          </a:ln>
          <a:effectLst>
            <a:outerShdw dist="38100" dir="2700000" sx="102000" sy="102000" algn="tl" rotWithShape="0">
              <a:srgbClr val="C0EEFF">
                <a:alpha val="42999"/>
              </a:srgbClr>
            </a:outerShdw>
          </a:effectLst>
        </p:spPr>
        <p:txBody>
          <a:bodyPr>
            <a:spAutoFit/>
          </a:bodyPr>
          <a:lstStyle>
            <a:defPPr>
              <a:defRPr lang="en-US"/>
            </a:defPPr>
            <a:lvl1pPr>
              <a:defRPr sz="2400" b="1">
                <a:solidFill>
                  <a:srgbClr val="FFFFFF"/>
                </a:solidFill>
                <a:latin typeface="Bradley Hand ITC TT-Bold"/>
                <a:cs typeface="Bradley Hand ITC TT-Bold"/>
              </a:defRPr>
            </a:lvl1pPr>
          </a:lstStyle>
          <a:p>
            <a:pPr algn="ctr" eaLnBrk="0" hangingPunct="0">
              <a:defRPr/>
            </a:pPr>
            <a:r>
              <a:rPr lang="en-US" dirty="0" smtClean="0">
                <a:ea typeface="+mn-ea"/>
              </a:rPr>
              <a:t>Consultation</a:t>
            </a:r>
            <a:endParaRPr lang="en-US" dirty="0">
              <a:ea typeface="+mn-ea"/>
            </a:endParaRPr>
          </a:p>
        </p:txBody>
      </p:sp>
      <p:sp>
        <p:nvSpPr>
          <p:cNvPr id="14" name="TextBox 13"/>
          <p:cNvSpPr txBox="1">
            <a:spLocks noChangeArrowheads="1"/>
          </p:cNvSpPr>
          <p:nvPr/>
        </p:nvSpPr>
        <p:spPr bwMode="auto">
          <a:xfrm rot="-398500">
            <a:off x="3989388" y="4611688"/>
            <a:ext cx="2735262" cy="461962"/>
          </a:xfrm>
          <a:prstGeom prst="rect">
            <a:avLst/>
          </a:prstGeom>
          <a:solidFill>
            <a:srgbClr val="1C3D62"/>
          </a:solidFill>
          <a:ln w="9525">
            <a:solidFill>
              <a:srgbClr val="262626"/>
            </a:solidFill>
            <a:miter lim="800000"/>
            <a:headEnd/>
            <a:tailEnd/>
          </a:ln>
          <a:effectLst>
            <a:outerShdw dist="38100" dir="2700000" sx="102000" sy="102000" algn="tl" rotWithShape="0">
              <a:srgbClr val="C0EEFF">
                <a:alpha val="42999"/>
              </a:srgbClr>
            </a:outerShdw>
          </a:effectLst>
        </p:spPr>
        <p:txBody>
          <a:bodyPr>
            <a:spAutoFit/>
          </a:bodyPr>
          <a:lstStyle>
            <a:defPPr>
              <a:defRPr lang="en-US"/>
            </a:defPPr>
            <a:lvl1pPr>
              <a:defRPr sz="2400" b="1">
                <a:solidFill>
                  <a:srgbClr val="FFFFFF"/>
                </a:solidFill>
                <a:latin typeface="Bradley Hand ITC TT-Bold"/>
                <a:cs typeface="Bradley Hand ITC TT-Bold"/>
              </a:defRPr>
            </a:lvl1pPr>
          </a:lstStyle>
          <a:p>
            <a:pPr algn="ctr" eaLnBrk="0" hangingPunct="0">
              <a:defRPr/>
            </a:pPr>
            <a:r>
              <a:rPr lang="en-US" dirty="0" smtClean="0"/>
              <a:t>Implementation</a:t>
            </a:r>
            <a:endParaRPr lang="en-US" dirty="0"/>
          </a:p>
        </p:txBody>
      </p:sp>
      <p:sp>
        <p:nvSpPr>
          <p:cNvPr id="15" name="TextBox 14"/>
          <p:cNvSpPr txBox="1">
            <a:spLocks noChangeArrowheads="1"/>
          </p:cNvSpPr>
          <p:nvPr/>
        </p:nvSpPr>
        <p:spPr bwMode="auto">
          <a:xfrm>
            <a:off x="2667000" y="5334000"/>
            <a:ext cx="4900613" cy="647700"/>
          </a:xfrm>
          <a:prstGeom prst="rect">
            <a:avLst/>
          </a:prstGeom>
          <a:solidFill>
            <a:srgbClr val="1C3D62"/>
          </a:solidFill>
          <a:ln w="9525">
            <a:solidFill>
              <a:srgbClr val="262626"/>
            </a:solidFill>
            <a:miter lim="800000"/>
            <a:headEnd/>
            <a:tailEnd/>
          </a:ln>
          <a:effectLst>
            <a:outerShdw dist="38100" dir="2700000" sx="102000" sy="102000" algn="tl" rotWithShape="0">
              <a:srgbClr val="C0EEFF">
                <a:alpha val="42999"/>
              </a:srgbClr>
            </a:outerShdw>
          </a:effectLst>
        </p:spPr>
        <p:txBody>
          <a:bodyPr>
            <a:spAutoFit/>
          </a:bodyPr>
          <a:lstStyle>
            <a:defPPr>
              <a:defRPr lang="en-US"/>
            </a:defPPr>
            <a:lvl1pPr>
              <a:defRPr sz="4400" b="1">
                <a:solidFill>
                  <a:srgbClr val="FFFFFF"/>
                </a:solidFill>
                <a:latin typeface="Bradley Hand ITC TT-Bold"/>
                <a:cs typeface="Bradley Hand ITC TT-Bold"/>
              </a:defRPr>
            </a:lvl1pPr>
          </a:lstStyle>
          <a:p>
            <a:pPr algn="ctr" eaLnBrk="0" hangingPunct="0">
              <a:defRPr/>
            </a:pPr>
            <a:r>
              <a:rPr lang="en-US" sz="3600" dirty="0" smtClean="0">
                <a:ea typeface="+mn-ea"/>
              </a:rPr>
              <a:t>Results</a:t>
            </a:r>
            <a:endParaRPr lang="en-US" sz="3600" dirty="0">
              <a:ea typeface="+mn-ea"/>
            </a:endParaRPr>
          </a:p>
        </p:txBody>
      </p:sp>
      <p:sp>
        <p:nvSpPr>
          <p:cNvPr id="16" name="Rectangle 15"/>
          <p:cNvSpPr/>
          <p:nvPr/>
        </p:nvSpPr>
        <p:spPr>
          <a:xfrm>
            <a:off x="479449" y="1524000"/>
            <a:ext cx="5925020" cy="1200329"/>
          </a:xfrm>
          <a:prstGeom prst="rect">
            <a:avLst/>
          </a:prstGeom>
        </p:spPr>
        <p:txBody>
          <a:bodyPr wrap="none">
            <a:spAutoFit/>
          </a:bodyPr>
          <a:lstStyle/>
          <a:p>
            <a:r>
              <a:rPr lang="en-US" dirty="0" smtClean="0">
                <a:solidFill>
                  <a:schemeClr val="bg1"/>
                </a:solidFill>
              </a:rPr>
              <a:t>  </a:t>
            </a:r>
            <a:r>
              <a:rPr lang="en-US" sz="2800" b="1" dirty="0" smtClean="0">
                <a:solidFill>
                  <a:schemeClr val="bg1"/>
                </a:solidFill>
              </a:rPr>
              <a:t>Best Practices: </a:t>
            </a:r>
          </a:p>
          <a:p>
            <a:r>
              <a:rPr lang="en-US" sz="2400" dirty="0" smtClean="0">
                <a:solidFill>
                  <a:schemeClr val="bg1"/>
                </a:solidFill>
              </a:rPr>
              <a:t>          </a:t>
            </a:r>
            <a:r>
              <a:rPr lang="en-US" sz="2000" b="1" dirty="0" smtClean="0">
                <a:solidFill>
                  <a:schemeClr val="bg1"/>
                </a:solidFill>
              </a:rPr>
              <a:t>A Look at Requiring NFP Education </a:t>
            </a:r>
          </a:p>
          <a:p>
            <a:r>
              <a:rPr lang="en-US" sz="2000" b="1" dirty="0" smtClean="0">
                <a:solidFill>
                  <a:schemeClr val="bg1"/>
                </a:solidFill>
              </a:rPr>
              <a:t>                                 as Part of Marriage Preparat</a:t>
            </a:r>
            <a:r>
              <a:rPr lang="en-US" sz="2000" dirty="0" smtClean="0">
                <a:solidFill>
                  <a:schemeClr val="bg1"/>
                </a:solidFill>
              </a:rPr>
              <a:t>ion</a:t>
            </a:r>
            <a:endParaRPr lang="en-US" sz="2000" dirty="0">
              <a:solidFill>
                <a:schemeClr val="bg1"/>
              </a:solidFill>
            </a:endParaRPr>
          </a:p>
        </p:txBody>
      </p:sp>
      <p:sp>
        <p:nvSpPr>
          <p:cNvPr id="18" name="TextBox 17"/>
          <p:cNvSpPr txBox="1">
            <a:spLocks noChangeArrowheads="1"/>
          </p:cNvSpPr>
          <p:nvPr/>
        </p:nvSpPr>
        <p:spPr bwMode="auto">
          <a:xfrm rot="-1319945">
            <a:off x="1126710" y="3407460"/>
            <a:ext cx="2822633" cy="461665"/>
          </a:xfrm>
          <a:prstGeom prst="rect">
            <a:avLst/>
          </a:prstGeom>
          <a:solidFill>
            <a:srgbClr val="1C3D62"/>
          </a:solidFill>
          <a:ln w="9525">
            <a:solidFill>
              <a:srgbClr val="262626"/>
            </a:solidFill>
            <a:miter lim="800000"/>
            <a:headEnd/>
            <a:tailEnd/>
          </a:ln>
          <a:effectLst>
            <a:outerShdw dist="38100" dir="2700000" sx="102000" sy="102000" algn="tl" rotWithShape="0">
              <a:srgbClr val="C0EEFF">
                <a:alpha val="42999"/>
              </a:srgbClr>
            </a:outerShdw>
          </a:effectLst>
        </p:spPr>
        <p:txBody>
          <a:bodyPr wrap="square">
            <a:spAutoFit/>
          </a:bodyPr>
          <a:lstStyle>
            <a:defPPr>
              <a:defRPr lang="en-US"/>
            </a:defPPr>
            <a:lvl1pPr>
              <a:defRPr sz="2400" b="1">
                <a:solidFill>
                  <a:srgbClr val="FFFFFF"/>
                </a:solidFill>
                <a:latin typeface="Bradley Hand ITC TT-Bold"/>
                <a:cs typeface="Bradley Hand ITC TT-Bold"/>
              </a:defRPr>
            </a:lvl1pPr>
          </a:lstStyle>
          <a:p>
            <a:pPr algn="ctr" eaLnBrk="0" hangingPunct="0">
              <a:defRPr/>
            </a:pPr>
            <a:r>
              <a:rPr lang="en-US" dirty="0" smtClean="0">
                <a:ea typeface="+mn-ea"/>
              </a:rPr>
              <a:t>Canon Law</a:t>
            </a:r>
            <a:endParaRPr lang="en-US" dirty="0">
              <a:ea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par>
                                <p:cTn id="18" presetID="2" presetClass="entr" presetSubtype="9"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7239000" cy="697230"/>
          </a:xfrm>
        </p:spPr>
        <p:txBody>
          <a:bodyPr>
            <a:normAutofit fontScale="90000"/>
          </a:bodyPr>
          <a:lstStyle/>
          <a:p>
            <a:pPr algn="ctr"/>
            <a:r>
              <a:rPr lang="en-US" dirty="0" smtClean="0">
                <a:solidFill>
                  <a:schemeClr val="tx2">
                    <a:lumMod val="40000"/>
                    <a:lumOff val="60000"/>
                  </a:schemeClr>
                </a:solidFill>
                <a:latin typeface="+mn-lt"/>
              </a:rPr>
              <a:t>Diocese of Phoenix</a:t>
            </a:r>
            <a:br>
              <a:rPr lang="en-US" dirty="0" smtClean="0">
                <a:solidFill>
                  <a:schemeClr val="tx2">
                    <a:lumMod val="40000"/>
                    <a:lumOff val="60000"/>
                  </a:schemeClr>
                </a:solidFill>
                <a:latin typeface="+mn-lt"/>
              </a:rPr>
            </a:br>
            <a:r>
              <a:rPr lang="en-US" dirty="0" smtClean="0">
                <a:solidFill>
                  <a:schemeClr val="tx2">
                    <a:lumMod val="40000"/>
                    <a:lumOff val="60000"/>
                  </a:schemeClr>
                </a:solidFill>
                <a:latin typeface="+mn-lt"/>
              </a:rPr>
              <a:t>Client Statistics</a:t>
            </a:r>
            <a:endParaRPr lang="en-US" dirty="0">
              <a:solidFill>
                <a:schemeClr val="tx2">
                  <a:lumMod val="40000"/>
                  <a:lumOff val="60000"/>
                </a:schemeClr>
              </a:solidFill>
              <a:latin typeface="+mn-lt"/>
            </a:endParaRPr>
          </a:p>
        </p:txBody>
      </p:sp>
      <p:sp>
        <p:nvSpPr>
          <p:cNvPr id="5" name="Content Placeholder 4"/>
          <p:cNvSpPr>
            <a:spLocks noGrp="1"/>
          </p:cNvSpPr>
          <p:nvPr>
            <p:ph idx="1"/>
          </p:nvPr>
        </p:nvSpPr>
        <p:spPr>
          <a:xfrm>
            <a:off x="228600" y="1676400"/>
            <a:ext cx="7696200" cy="4800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6">
                <a:lumMod val="60000"/>
                <a:lumOff val="40000"/>
              </a:schemeClr>
            </a:solidFill>
          </a:ln>
        </p:spPr>
        <p:txBody>
          <a:bodyPr>
            <a:normAutofit fontScale="77500" lnSpcReduction="20000"/>
          </a:bodyPr>
          <a:lstStyle/>
          <a:p>
            <a:pPr>
              <a:buNone/>
            </a:pPr>
            <a:r>
              <a:rPr lang="en-US" dirty="0" smtClean="0">
                <a:solidFill>
                  <a:srgbClr val="04049C"/>
                </a:solidFill>
              </a:rPr>
              <a:t>2009:  Pre- Policy-1234 Couples in Intros &amp;</a:t>
            </a:r>
          </a:p>
          <a:p>
            <a:pPr>
              <a:buNone/>
            </a:pPr>
            <a:r>
              <a:rPr lang="en-US" dirty="0" smtClean="0">
                <a:solidFill>
                  <a:srgbClr val="04049C"/>
                </a:solidFill>
              </a:rPr>
              <a:t>                                380 Couples Complete NFP Series</a:t>
            </a:r>
          </a:p>
          <a:p>
            <a:pPr>
              <a:buNone/>
            </a:pPr>
            <a:endParaRPr lang="en-US" dirty="0" smtClean="0">
              <a:solidFill>
                <a:srgbClr val="04049C"/>
              </a:solidFill>
            </a:endParaRPr>
          </a:p>
          <a:p>
            <a:pPr marL="514350" indent="-514350">
              <a:buNone/>
            </a:pPr>
            <a:r>
              <a:rPr lang="en-US" dirty="0" smtClean="0">
                <a:solidFill>
                  <a:srgbClr val="04049C"/>
                </a:solidFill>
              </a:rPr>
              <a:t>2010:  Transition Year-520 Couples in Intros &amp;</a:t>
            </a:r>
          </a:p>
          <a:p>
            <a:pPr marL="514350" indent="-514350">
              <a:buNone/>
            </a:pPr>
            <a:r>
              <a:rPr lang="en-US" dirty="0" smtClean="0">
                <a:solidFill>
                  <a:srgbClr val="04049C"/>
                </a:solidFill>
              </a:rPr>
              <a:t>                                       653 Complete NFP Series</a:t>
            </a:r>
          </a:p>
          <a:p>
            <a:pPr marL="514350" indent="-514350">
              <a:buNone/>
            </a:pPr>
            <a:r>
              <a:rPr lang="en-US" dirty="0" smtClean="0">
                <a:solidFill>
                  <a:srgbClr val="04049C"/>
                </a:solidFill>
              </a:rPr>
              <a:t>                                      ( 1917 weddings) </a:t>
            </a:r>
          </a:p>
          <a:p>
            <a:pPr marL="514350" indent="-514350">
              <a:buNone/>
            </a:pPr>
            <a:endParaRPr lang="en-US" dirty="0" smtClean="0">
              <a:solidFill>
                <a:srgbClr val="04049C"/>
              </a:solidFill>
            </a:endParaRPr>
          </a:p>
          <a:p>
            <a:pPr marL="514350" indent="-514350">
              <a:buNone/>
            </a:pPr>
            <a:r>
              <a:rPr lang="en-US" dirty="0" smtClean="0">
                <a:solidFill>
                  <a:srgbClr val="04049C"/>
                </a:solidFill>
              </a:rPr>
              <a:t>2011:  1102 Couples complete NFP Series/1571 weddings</a:t>
            </a:r>
          </a:p>
          <a:p>
            <a:pPr marL="514350" indent="-514350">
              <a:buNone/>
            </a:pPr>
            <a:r>
              <a:rPr lang="en-US" dirty="0" smtClean="0">
                <a:solidFill>
                  <a:srgbClr val="04049C"/>
                </a:solidFill>
              </a:rPr>
              <a:t>                        ( 70% Compliance) </a:t>
            </a:r>
          </a:p>
          <a:p>
            <a:pPr marL="514350" indent="-514350">
              <a:buNone/>
            </a:pPr>
            <a:endParaRPr lang="en-US" dirty="0" smtClean="0">
              <a:solidFill>
                <a:srgbClr val="04049C"/>
              </a:solidFill>
            </a:endParaRPr>
          </a:p>
          <a:p>
            <a:pPr marL="514350" indent="-514350">
              <a:buNone/>
            </a:pPr>
            <a:r>
              <a:rPr lang="en-US" dirty="0" smtClean="0">
                <a:solidFill>
                  <a:srgbClr val="04049C"/>
                </a:solidFill>
              </a:rPr>
              <a:t>2012:  1062 Couples complete NFP Series/ no wedding stats yet</a:t>
            </a:r>
          </a:p>
          <a:p>
            <a:pPr marL="514350" indent="-514350">
              <a:buNone/>
            </a:pPr>
            <a:endParaRPr lang="en-US" sz="1800" dirty="0" smtClean="0">
              <a:solidFill>
                <a:srgbClr val="04049C"/>
              </a:solidFill>
            </a:endParaRPr>
          </a:p>
          <a:p>
            <a:pPr marL="514350" indent="-514350">
              <a:buNone/>
            </a:pPr>
            <a:r>
              <a:rPr lang="en-US" dirty="0" smtClean="0">
                <a:solidFill>
                  <a:srgbClr val="04049C"/>
                </a:solidFill>
              </a:rPr>
              <a:t>2013:  600  Couples complete  1</a:t>
            </a:r>
            <a:r>
              <a:rPr lang="en-US" baseline="30000" dirty="0" smtClean="0">
                <a:solidFill>
                  <a:srgbClr val="04049C"/>
                </a:solidFill>
              </a:rPr>
              <a:t>st</a:t>
            </a:r>
            <a:r>
              <a:rPr lang="en-US" dirty="0" smtClean="0">
                <a:solidFill>
                  <a:srgbClr val="04049C"/>
                </a:solidFill>
              </a:rPr>
              <a:t> 6 months ( project </a:t>
            </a:r>
            <a:r>
              <a:rPr lang="en-US" b="1" dirty="0" smtClean="0">
                <a:solidFill>
                  <a:srgbClr val="04049C"/>
                </a:solidFill>
              </a:rPr>
              <a:t>1200</a:t>
            </a:r>
            <a:r>
              <a:rPr lang="en-US" dirty="0" smtClean="0">
                <a:solidFill>
                  <a:srgbClr val="04049C"/>
                </a:solidFill>
              </a:rPr>
              <a:t>)</a:t>
            </a:r>
          </a:p>
          <a:p>
            <a:pPr marL="514350" indent="-514350">
              <a:buNone/>
            </a:pPr>
            <a:r>
              <a:rPr lang="en-US" dirty="0" smtClean="0">
                <a:solidFill>
                  <a:schemeClr val="accent1"/>
                </a:solidFill>
              </a:rPr>
              <a:t>       </a:t>
            </a:r>
            <a:endParaRPr lang="en-US" i="1" dirty="0" smtClean="0">
              <a:solidFill>
                <a:srgbClr val="04049C"/>
              </a:solidFill>
            </a:endParaRPr>
          </a:p>
        </p:txBody>
      </p:sp>
      <p:sp>
        <p:nvSpPr>
          <p:cNvPr id="7" name="TextBox 6"/>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4</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43000" y="1295400"/>
            <a:ext cx="6255488" cy="1362075"/>
          </a:xfrm>
        </p:spPr>
        <p:txBody>
          <a:bodyPr>
            <a:normAutofit fontScale="90000"/>
          </a:bodyPr>
          <a:lstStyle/>
          <a:p>
            <a:r>
              <a:rPr lang="en-US" b="1" u="sng" dirty="0" smtClean="0">
                <a:latin typeface="+mn-lt"/>
              </a:rPr>
              <a:t>Diocese of Phoenix-Online </a:t>
            </a:r>
            <a:r>
              <a:rPr lang="en-US" b="1" u="sng" dirty="0">
                <a:latin typeface="+mn-lt"/>
              </a:rPr>
              <a:t>NFP Stats</a:t>
            </a:r>
            <a:endParaRPr lang="en-US" dirty="0">
              <a:latin typeface="+mn-lt"/>
            </a:endParaRPr>
          </a:p>
        </p:txBody>
      </p:sp>
      <p:sp>
        <p:nvSpPr>
          <p:cNvPr id="2051" name="Rectangle 3"/>
          <p:cNvSpPr>
            <a:spLocks noGrp="1" noChangeArrowheads="1"/>
          </p:cNvSpPr>
          <p:nvPr>
            <p:ph type="body" idx="1"/>
          </p:nvPr>
        </p:nvSpPr>
        <p:spPr>
          <a:xfrm>
            <a:off x="1295400" y="4495800"/>
            <a:ext cx="6636488" cy="1657907"/>
          </a:xfrm>
        </p:spPr>
        <p:txBody>
          <a:bodyPr>
            <a:normAutofit/>
          </a:bodyPr>
          <a:lstStyle/>
          <a:p>
            <a:r>
              <a:rPr lang="en-US" sz="2400" dirty="0"/>
              <a:t>*Stats are taken over the entire life of the course. Some questions were added later so not all couples have answered </a:t>
            </a:r>
            <a:r>
              <a:rPr lang="en-US" sz="2400" dirty="0" smtClean="0"/>
              <a:t>questions.</a:t>
            </a:r>
          </a:p>
          <a:p>
            <a:r>
              <a:rPr lang="en-US" sz="2400" dirty="0" smtClean="0"/>
              <a:t> 2010 -2013</a:t>
            </a:r>
            <a:endParaRPr lang="en-US" dirty="0"/>
          </a:p>
        </p:txBody>
      </p:sp>
      <p:sp>
        <p:nvSpPr>
          <p:cNvPr id="5" name="TextBox 4"/>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4</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sz="2800" b="1" u="sng" dirty="0">
                <a:latin typeface="+mn-lt"/>
              </a:rPr>
              <a:t>Interest in Course at Beginning</a:t>
            </a:r>
            <a:endParaRPr lang="en-US" sz="2800" dirty="0">
              <a:latin typeface="+mn-lt"/>
            </a:endParaRPr>
          </a:p>
        </p:txBody>
      </p:sp>
      <p:sp>
        <p:nvSpPr>
          <p:cNvPr id="3075" name="Rectangle 3"/>
          <p:cNvSpPr>
            <a:spLocks noGrp="1" noChangeArrowheads="1"/>
          </p:cNvSpPr>
          <p:nvPr>
            <p:ph type="body" idx="1"/>
          </p:nvPr>
        </p:nvSpPr>
        <p:spPr/>
        <p:txBody>
          <a:bodyPr/>
          <a:lstStyle/>
          <a:p>
            <a:r>
              <a:rPr lang="en-US" dirty="0"/>
              <a:t>Please select the statement that best describes your interest in NFP:</a:t>
            </a:r>
          </a:p>
        </p:txBody>
      </p:sp>
      <p:pic>
        <p:nvPicPr>
          <p:cNvPr id="3076" name="Picture 4" descr="Picture 1"/>
          <p:cNvPicPr>
            <a:picLocks noChangeAspect="1" noChangeArrowheads="1"/>
          </p:cNvPicPr>
          <p:nvPr/>
        </p:nvPicPr>
        <p:blipFill>
          <a:blip r:embed="rId2" cstate="print"/>
          <a:srcRect t="14621"/>
          <a:stretch>
            <a:fillRect/>
          </a:stretch>
        </p:blipFill>
        <p:spPr bwMode="auto">
          <a:xfrm>
            <a:off x="0" y="2743201"/>
            <a:ext cx="8915400" cy="3276600"/>
          </a:xfrm>
          <a:prstGeom prst="rect">
            <a:avLst/>
          </a:prstGeom>
          <a:noFill/>
          <a:ln>
            <a:solidFill>
              <a:schemeClr val="accent6">
                <a:lumMod val="60000"/>
                <a:lumOff val="40000"/>
              </a:schemeClr>
            </a:solidFill>
          </a:ln>
        </p:spPr>
      </p:pic>
      <p:sp>
        <p:nvSpPr>
          <p:cNvPr id="5" name="TextBox 4"/>
          <p:cNvSpPr txBox="1"/>
          <p:nvPr/>
        </p:nvSpPr>
        <p:spPr>
          <a:xfrm rot="5400000">
            <a:off x="7859559" y="728955"/>
            <a:ext cx="1860996" cy="707886"/>
          </a:xfrm>
          <a:prstGeom prst="rect">
            <a:avLst/>
          </a:prstGeom>
          <a:noFill/>
        </p:spPr>
        <p:txBody>
          <a:bodyPr wrap="square" rtlCol="0">
            <a:spAutoFit/>
          </a:bodyPr>
          <a:lstStyle/>
          <a:p>
            <a:r>
              <a:rPr lang="en-US" sz="4000" b="1" dirty="0" smtClean="0">
                <a:solidFill>
                  <a:schemeClr val="bg1"/>
                </a:solidFill>
              </a:rPr>
              <a:t>Stage 4</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228600"/>
            <a:ext cx="7239000" cy="1143000"/>
          </a:xfrm>
        </p:spPr>
        <p:txBody>
          <a:bodyPr>
            <a:normAutofit/>
          </a:bodyPr>
          <a:lstStyle/>
          <a:p>
            <a:r>
              <a:rPr lang="en-US" sz="3100" b="1" u="sng" dirty="0">
                <a:latin typeface="+mn-lt"/>
              </a:rPr>
              <a:t>Intent of Use at Beginn</a:t>
            </a:r>
            <a:r>
              <a:rPr lang="en-US" sz="2800" b="1" u="sng" dirty="0">
                <a:latin typeface="+mn-lt"/>
              </a:rPr>
              <a:t>ing</a:t>
            </a:r>
            <a:endParaRPr lang="en-US" sz="2800" dirty="0">
              <a:latin typeface="+mn-lt"/>
            </a:endParaRPr>
          </a:p>
        </p:txBody>
      </p:sp>
      <p:sp>
        <p:nvSpPr>
          <p:cNvPr id="4099" name="Rectangle 3"/>
          <p:cNvSpPr>
            <a:spLocks noGrp="1" noChangeArrowheads="1"/>
          </p:cNvSpPr>
          <p:nvPr>
            <p:ph type="body" idx="1"/>
          </p:nvPr>
        </p:nvSpPr>
        <p:spPr/>
        <p:txBody>
          <a:bodyPr/>
          <a:lstStyle/>
          <a:p>
            <a:r>
              <a:rPr lang="en-US" dirty="0"/>
              <a:t>If you are interested in NFP, please check the statement that best fits your family planning intention:</a:t>
            </a:r>
          </a:p>
        </p:txBody>
      </p:sp>
      <p:pic>
        <p:nvPicPr>
          <p:cNvPr id="4100" name="Picture 4" descr="Picture 2"/>
          <p:cNvPicPr>
            <a:picLocks noChangeAspect="1" noChangeArrowheads="1"/>
          </p:cNvPicPr>
          <p:nvPr/>
        </p:nvPicPr>
        <p:blipFill>
          <a:blip r:embed="rId2" cstate="print"/>
          <a:srcRect t="11552"/>
          <a:stretch>
            <a:fillRect/>
          </a:stretch>
        </p:blipFill>
        <p:spPr bwMode="auto">
          <a:xfrm>
            <a:off x="76200" y="3124200"/>
            <a:ext cx="8915400" cy="2667000"/>
          </a:xfrm>
          <a:prstGeom prst="rect">
            <a:avLst/>
          </a:prstGeom>
          <a:noFill/>
          <a:ln>
            <a:solidFill>
              <a:schemeClr val="accent6">
                <a:lumMod val="60000"/>
                <a:lumOff val="40000"/>
              </a:schemeClr>
            </a:solidFill>
          </a:ln>
        </p:spPr>
      </p:pic>
      <p:sp>
        <p:nvSpPr>
          <p:cNvPr id="5" name="TextBox 4"/>
          <p:cNvSpPr txBox="1"/>
          <p:nvPr/>
        </p:nvSpPr>
        <p:spPr>
          <a:xfrm rot="5400000">
            <a:off x="7859559" y="576555"/>
            <a:ext cx="1860996" cy="707886"/>
          </a:xfrm>
          <a:prstGeom prst="rect">
            <a:avLst/>
          </a:prstGeom>
          <a:noFill/>
        </p:spPr>
        <p:txBody>
          <a:bodyPr wrap="square" rtlCol="0">
            <a:spAutoFit/>
          </a:bodyPr>
          <a:lstStyle/>
          <a:p>
            <a:r>
              <a:rPr lang="en-US" sz="4000" b="1" dirty="0" smtClean="0">
                <a:solidFill>
                  <a:schemeClr val="bg1"/>
                </a:solidFill>
              </a:rPr>
              <a:t>Stage 4</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228600"/>
            <a:ext cx="7239000" cy="1143000"/>
          </a:xfrm>
        </p:spPr>
        <p:txBody>
          <a:bodyPr>
            <a:normAutofit/>
          </a:bodyPr>
          <a:lstStyle/>
          <a:p>
            <a:r>
              <a:rPr lang="en-US" sz="2800" b="1" u="sng" dirty="0">
                <a:latin typeface="+mn-lt"/>
              </a:rPr>
              <a:t>Contraceptive Use at </a:t>
            </a:r>
            <a:r>
              <a:rPr lang="en-US" sz="2800" b="1" u="sng" dirty="0" smtClean="0">
                <a:latin typeface="+mn-lt"/>
              </a:rPr>
              <a:t>entry</a:t>
            </a:r>
            <a:endParaRPr lang="en-US" sz="2800" dirty="0">
              <a:latin typeface="+mn-lt"/>
            </a:endParaRPr>
          </a:p>
        </p:txBody>
      </p:sp>
      <p:sp>
        <p:nvSpPr>
          <p:cNvPr id="5123" name="Rectangle 3"/>
          <p:cNvSpPr>
            <a:spLocks noGrp="1" noChangeArrowheads="1"/>
          </p:cNvSpPr>
          <p:nvPr>
            <p:ph type="body" idx="1"/>
          </p:nvPr>
        </p:nvSpPr>
        <p:spPr/>
        <p:txBody>
          <a:bodyPr/>
          <a:lstStyle/>
          <a:p>
            <a:r>
              <a:rPr lang="en-US" dirty="0"/>
              <a:t>What form of contraception (if any) are you currently using?</a:t>
            </a:r>
          </a:p>
        </p:txBody>
      </p:sp>
      <p:pic>
        <p:nvPicPr>
          <p:cNvPr id="5124" name="Picture 4" descr="Picture 4"/>
          <p:cNvPicPr>
            <a:picLocks noChangeAspect="1" noChangeArrowheads="1"/>
          </p:cNvPicPr>
          <p:nvPr/>
        </p:nvPicPr>
        <p:blipFill>
          <a:blip r:embed="rId2" cstate="print"/>
          <a:srcRect t="12362"/>
          <a:stretch>
            <a:fillRect/>
          </a:stretch>
        </p:blipFill>
        <p:spPr bwMode="auto">
          <a:xfrm>
            <a:off x="76200" y="3090866"/>
            <a:ext cx="8991600" cy="3005134"/>
          </a:xfrm>
          <a:prstGeom prst="rect">
            <a:avLst/>
          </a:prstGeom>
          <a:noFill/>
          <a:ln>
            <a:solidFill>
              <a:schemeClr val="accent6">
                <a:lumMod val="60000"/>
                <a:lumOff val="40000"/>
              </a:schemeClr>
            </a:solidFill>
          </a:ln>
        </p:spPr>
      </p:pic>
      <p:sp>
        <p:nvSpPr>
          <p:cNvPr id="5" name="TextBox 4"/>
          <p:cNvSpPr txBox="1"/>
          <p:nvPr/>
        </p:nvSpPr>
        <p:spPr>
          <a:xfrm rot="5400000">
            <a:off x="7859559" y="576555"/>
            <a:ext cx="1860996" cy="707886"/>
          </a:xfrm>
          <a:prstGeom prst="rect">
            <a:avLst/>
          </a:prstGeom>
          <a:noFill/>
        </p:spPr>
        <p:txBody>
          <a:bodyPr wrap="square" rtlCol="0">
            <a:spAutoFit/>
          </a:bodyPr>
          <a:lstStyle/>
          <a:p>
            <a:r>
              <a:rPr lang="en-US" sz="4000" b="1" dirty="0" smtClean="0">
                <a:solidFill>
                  <a:schemeClr val="bg1"/>
                </a:solidFill>
              </a:rPr>
              <a:t>Stage 4</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20040"/>
            <a:ext cx="7620000" cy="1143000"/>
          </a:xfrm>
        </p:spPr>
        <p:txBody>
          <a:bodyPr>
            <a:normAutofit/>
          </a:bodyPr>
          <a:lstStyle/>
          <a:p>
            <a:r>
              <a:rPr lang="en-US" sz="2400" b="1" u="sng" dirty="0">
                <a:latin typeface="Bookman Old Style" pitchFamily="18" charset="0"/>
              </a:rPr>
              <a:t>Intent of Use at </a:t>
            </a:r>
            <a:r>
              <a:rPr lang="en-US" sz="2400" b="1" u="sng" dirty="0" smtClean="0">
                <a:latin typeface="Bookman Old Style" pitchFamily="18" charset="0"/>
              </a:rPr>
              <a:t>End:</a:t>
            </a:r>
            <a:br>
              <a:rPr lang="en-US" sz="2400" b="1" u="sng" dirty="0" smtClean="0">
                <a:latin typeface="Bookman Old Style" pitchFamily="18" charset="0"/>
              </a:rPr>
            </a:br>
            <a:r>
              <a:rPr lang="en-US" sz="2400" b="1" u="sng" dirty="0" smtClean="0">
                <a:latin typeface="Bookman Old Style" pitchFamily="18" charset="0"/>
              </a:rPr>
              <a:t> </a:t>
            </a:r>
            <a:r>
              <a:rPr lang="en-US" sz="2400" b="0" dirty="0" smtClean="0">
                <a:latin typeface="Bookman Old Style" pitchFamily="18" charset="0"/>
              </a:rPr>
              <a:t>for Nfp-34%** undecided-31%*</a:t>
            </a:r>
            <a:br>
              <a:rPr lang="en-US" sz="2400" b="0" dirty="0" smtClean="0">
                <a:latin typeface="Bookman Old Style" pitchFamily="18" charset="0"/>
              </a:rPr>
            </a:br>
            <a:r>
              <a:rPr lang="en-US" sz="2400" b="0" dirty="0" smtClean="0">
                <a:latin typeface="Bookman Old Style" pitchFamily="18" charset="0"/>
              </a:rPr>
              <a:t>out of 78% respondents</a:t>
            </a:r>
            <a:endParaRPr lang="en-US" sz="2400" b="0" dirty="0">
              <a:latin typeface="Bookman Old Style" pitchFamily="18" charset="0"/>
            </a:endParaRPr>
          </a:p>
        </p:txBody>
      </p:sp>
      <p:sp>
        <p:nvSpPr>
          <p:cNvPr id="7171" name="Rectangle 3"/>
          <p:cNvSpPr>
            <a:spLocks noGrp="1" noChangeArrowheads="1"/>
          </p:cNvSpPr>
          <p:nvPr>
            <p:ph type="body" idx="1"/>
          </p:nvPr>
        </p:nvSpPr>
        <p:spPr/>
        <p:txBody>
          <a:bodyPr/>
          <a:lstStyle/>
          <a:p>
            <a:endParaRPr lang="en-US" dirty="0"/>
          </a:p>
        </p:txBody>
      </p:sp>
      <p:pic>
        <p:nvPicPr>
          <p:cNvPr id="7172" name="Picture 4" descr="Picture 6"/>
          <p:cNvPicPr>
            <a:picLocks noChangeAspect="1" noChangeArrowheads="1"/>
          </p:cNvPicPr>
          <p:nvPr/>
        </p:nvPicPr>
        <p:blipFill>
          <a:blip r:embed="rId3" cstate="print"/>
          <a:srcRect/>
          <a:stretch>
            <a:fillRect/>
          </a:stretch>
        </p:blipFill>
        <p:spPr bwMode="auto">
          <a:xfrm>
            <a:off x="76200" y="1905000"/>
            <a:ext cx="9067800" cy="4495800"/>
          </a:xfrm>
          <a:prstGeom prst="rect">
            <a:avLst/>
          </a:prstGeom>
          <a:noFill/>
          <a:ln>
            <a:solidFill>
              <a:schemeClr val="accent6">
                <a:lumMod val="60000"/>
                <a:lumOff val="40000"/>
              </a:schemeClr>
            </a:solidFill>
          </a:ln>
        </p:spPr>
      </p:pic>
      <p:sp>
        <p:nvSpPr>
          <p:cNvPr id="5" name="5-Point Star 4"/>
          <p:cNvSpPr/>
          <p:nvPr/>
        </p:nvSpPr>
        <p:spPr>
          <a:xfrm>
            <a:off x="5334000" y="25908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5181600" y="3810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5105400" y="47244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5791200" y="25908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5562600" y="47244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5410200" y="51816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5400000">
            <a:off x="7904946" y="500390"/>
            <a:ext cx="1524000" cy="523220"/>
          </a:xfrm>
          <a:prstGeom prst="rect">
            <a:avLst/>
          </a:prstGeom>
          <a:noFill/>
        </p:spPr>
        <p:txBody>
          <a:bodyPr wrap="square" rtlCol="0">
            <a:spAutoFit/>
          </a:bodyPr>
          <a:lstStyle/>
          <a:p>
            <a:r>
              <a:rPr lang="en-US" sz="2800" b="1" dirty="0" smtClean="0">
                <a:solidFill>
                  <a:schemeClr val="bg1"/>
                </a:solidFill>
              </a:rPr>
              <a:t>Stage 4</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7239000" cy="1143000"/>
          </a:xfrm>
        </p:spPr>
        <p:txBody>
          <a:bodyPr>
            <a:noAutofit/>
          </a:bodyPr>
          <a:lstStyle/>
          <a:p>
            <a:r>
              <a:rPr lang="en-US" sz="2800" b="0" u="sng" dirty="0">
                <a:latin typeface="Bookman Old Style" pitchFamily="18" charset="0"/>
              </a:rPr>
              <a:t>Final</a:t>
            </a:r>
            <a:r>
              <a:rPr lang="en-US" sz="2800" b="0" u="sng" dirty="0">
                <a:latin typeface="+mn-lt"/>
              </a:rPr>
              <a:t> Intent of Use</a:t>
            </a:r>
            <a:r>
              <a:rPr lang="en-US" sz="2800" b="0" dirty="0">
                <a:latin typeface="+mn-lt"/>
              </a:rPr>
              <a:t> </a:t>
            </a:r>
            <a:r>
              <a:rPr lang="en-US" sz="2800" b="0" dirty="0" smtClean="0">
                <a:latin typeface="+mn-lt"/>
              </a:rPr>
              <a:t/>
            </a:r>
            <a:br>
              <a:rPr lang="en-US" sz="2800" b="0" dirty="0" smtClean="0">
                <a:latin typeface="+mn-lt"/>
              </a:rPr>
            </a:br>
            <a:r>
              <a:rPr lang="en-US" sz="2800" b="0" dirty="0" smtClean="0">
                <a:latin typeface="+mn-lt"/>
              </a:rPr>
              <a:t>61% yes to nfp, 39% say no</a:t>
            </a:r>
            <a:br>
              <a:rPr lang="en-US" sz="2800" b="0" dirty="0" smtClean="0">
                <a:latin typeface="+mn-lt"/>
              </a:rPr>
            </a:br>
            <a:r>
              <a:rPr lang="en-US" sz="2800" b="0" dirty="0" smtClean="0">
                <a:latin typeface="+mn-lt"/>
              </a:rPr>
              <a:t> out of 607 online couples</a:t>
            </a:r>
            <a:endParaRPr lang="en-US" sz="2800" b="0" dirty="0">
              <a:latin typeface="+mn-lt"/>
            </a:endParaRPr>
          </a:p>
        </p:txBody>
      </p:sp>
      <p:sp>
        <p:nvSpPr>
          <p:cNvPr id="8195" name="Rectangle 3"/>
          <p:cNvSpPr>
            <a:spLocks noGrp="1" noChangeArrowheads="1"/>
          </p:cNvSpPr>
          <p:nvPr>
            <p:ph type="body" idx="1"/>
          </p:nvPr>
        </p:nvSpPr>
        <p:spPr/>
        <p:txBody>
          <a:bodyPr/>
          <a:lstStyle/>
          <a:p>
            <a:r>
              <a:rPr lang="en-US" dirty="0"/>
              <a:t>When only given the option to answer “yes” or “no”…</a:t>
            </a:r>
          </a:p>
        </p:txBody>
      </p:sp>
      <p:pic>
        <p:nvPicPr>
          <p:cNvPr id="8196" name="Picture 4" descr="Picture 7"/>
          <p:cNvPicPr>
            <a:picLocks noChangeAspect="1" noChangeArrowheads="1"/>
          </p:cNvPicPr>
          <p:nvPr/>
        </p:nvPicPr>
        <p:blipFill>
          <a:blip r:embed="rId2" cstate="print"/>
          <a:srcRect/>
          <a:stretch>
            <a:fillRect/>
          </a:stretch>
        </p:blipFill>
        <p:spPr bwMode="auto">
          <a:xfrm>
            <a:off x="76200" y="3429000"/>
            <a:ext cx="8915400" cy="2057400"/>
          </a:xfrm>
          <a:prstGeom prst="rect">
            <a:avLst/>
          </a:prstGeom>
          <a:noFill/>
        </p:spPr>
      </p:pic>
      <p:sp>
        <p:nvSpPr>
          <p:cNvPr id="5" name="TextBox 4"/>
          <p:cNvSpPr txBox="1"/>
          <p:nvPr/>
        </p:nvSpPr>
        <p:spPr>
          <a:xfrm rot="5400000">
            <a:off x="7904946" y="500390"/>
            <a:ext cx="1524000" cy="523220"/>
          </a:xfrm>
          <a:prstGeom prst="rect">
            <a:avLst/>
          </a:prstGeom>
          <a:noFill/>
        </p:spPr>
        <p:txBody>
          <a:bodyPr wrap="square" rtlCol="0">
            <a:spAutoFit/>
          </a:bodyPr>
          <a:lstStyle/>
          <a:p>
            <a:r>
              <a:rPr lang="en-US" sz="2800" b="1" dirty="0" smtClean="0">
                <a:solidFill>
                  <a:schemeClr val="bg1"/>
                </a:solidFill>
              </a:rPr>
              <a:t>Stage 4</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l="30000" t="8930" r="28667" b="46884"/>
          <a:stretch>
            <a:fillRect/>
          </a:stretch>
        </p:blipFill>
        <p:spPr bwMode="auto">
          <a:xfrm>
            <a:off x="457200" y="1600200"/>
            <a:ext cx="8091297" cy="5068362"/>
          </a:xfrm>
          <a:prstGeom prst="rect">
            <a:avLst/>
          </a:prstGeom>
          <a:noFill/>
          <a:ln w="9525">
            <a:solidFill>
              <a:schemeClr val="accent6">
                <a:lumMod val="75000"/>
              </a:schemeClr>
            </a:solidFill>
            <a:miter lim="800000"/>
            <a:headEnd/>
            <a:tailEnd/>
          </a:ln>
        </p:spPr>
      </p:pic>
      <p:sp>
        <p:nvSpPr>
          <p:cNvPr id="3" name="Title 2"/>
          <p:cNvSpPr>
            <a:spLocks noGrp="1"/>
          </p:cNvSpPr>
          <p:nvPr>
            <p:ph type="title"/>
          </p:nvPr>
        </p:nvSpPr>
        <p:spPr/>
        <p:txBody>
          <a:bodyPr>
            <a:normAutofit fontScale="90000"/>
          </a:bodyPr>
          <a:lstStyle/>
          <a:p>
            <a:r>
              <a:rPr lang="en-US" dirty="0" smtClean="0">
                <a:latin typeface="+mn-lt"/>
              </a:rPr>
              <a:t>Phoenix-</a:t>
            </a:r>
            <a:br>
              <a:rPr lang="en-US" dirty="0" smtClean="0">
                <a:latin typeface="+mn-lt"/>
              </a:rPr>
            </a:br>
            <a:r>
              <a:rPr lang="en-US" dirty="0" smtClean="0">
                <a:latin typeface="+mn-lt"/>
              </a:rPr>
              <a:t>Client evaluation- part 1</a:t>
            </a:r>
            <a:endParaRPr lang="en-US" dirty="0">
              <a:latin typeface="+mn-lt"/>
            </a:endParaRPr>
          </a:p>
        </p:txBody>
      </p:sp>
      <p:sp>
        <p:nvSpPr>
          <p:cNvPr id="5" name="TextBox 4"/>
          <p:cNvSpPr txBox="1"/>
          <p:nvPr/>
        </p:nvSpPr>
        <p:spPr>
          <a:xfrm rot="5400000">
            <a:off x="7859559" y="576555"/>
            <a:ext cx="1860996" cy="707886"/>
          </a:xfrm>
          <a:prstGeom prst="rect">
            <a:avLst/>
          </a:prstGeom>
          <a:noFill/>
        </p:spPr>
        <p:txBody>
          <a:bodyPr wrap="square" rtlCol="0">
            <a:spAutoFit/>
          </a:bodyPr>
          <a:lstStyle/>
          <a:p>
            <a:r>
              <a:rPr lang="en-US" sz="4000" b="1" dirty="0" smtClean="0">
                <a:solidFill>
                  <a:schemeClr val="bg1"/>
                </a:solidFill>
              </a:rPr>
              <a:t>Stage 4</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0000" t="51349" r="28667" b="2233"/>
          <a:stretch>
            <a:fillRect/>
          </a:stretch>
        </p:blipFill>
        <p:spPr bwMode="auto">
          <a:xfrm>
            <a:off x="0" y="1600200"/>
            <a:ext cx="8686800" cy="5286222"/>
          </a:xfrm>
          <a:prstGeom prst="rect">
            <a:avLst/>
          </a:prstGeom>
          <a:noFill/>
          <a:ln w="9525">
            <a:solidFill>
              <a:schemeClr val="accent6">
                <a:lumMod val="60000"/>
                <a:lumOff val="40000"/>
              </a:schemeClr>
            </a:solidFill>
            <a:miter lim="800000"/>
            <a:headEnd/>
            <a:tailEnd/>
          </a:ln>
        </p:spPr>
      </p:pic>
      <p:sp>
        <p:nvSpPr>
          <p:cNvPr id="4" name="Title 2"/>
          <p:cNvSpPr txBox="1">
            <a:spLocks/>
          </p:cNvSpPr>
          <p:nvPr/>
        </p:nvSpPr>
        <p:spPr>
          <a:xfrm>
            <a:off x="457200" y="320040"/>
            <a:ext cx="7242048"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n-lt"/>
                <a:ea typeface="+mj-ea"/>
                <a:cs typeface="+mj-cs"/>
              </a:rPr>
              <a:t>Phoenix-</a:t>
            </a:r>
            <a:br>
              <a:rPr kumimoji="0" lang="en-US" sz="2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n-lt"/>
                <a:ea typeface="+mj-ea"/>
                <a:cs typeface="+mj-cs"/>
              </a:rPr>
            </a:br>
            <a:r>
              <a:rPr kumimoji="0" lang="en-US" sz="2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n-lt"/>
                <a:ea typeface="+mj-ea"/>
                <a:cs typeface="+mj-cs"/>
              </a:rPr>
              <a:t>Client evaluation-Part 2</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n-lt"/>
              <a:ea typeface="+mj-ea"/>
              <a:cs typeface="+mj-cs"/>
            </a:endParaRPr>
          </a:p>
        </p:txBody>
      </p:sp>
      <p:sp>
        <p:nvSpPr>
          <p:cNvPr id="5" name="TextBox 4"/>
          <p:cNvSpPr txBox="1"/>
          <p:nvPr/>
        </p:nvSpPr>
        <p:spPr>
          <a:xfrm rot="5400000">
            <a:off x="7904946" y="500390"/>
            <a:ext cx="1524000" cy="523220"/>
          </a:xfrm>
          <a:prstGeom prst="rect">
            <a:avLst/>
          </a:prstGeom>
          <a:noFill/>
        </p:spPr>
        <p:txBody>
          <a:bodyPr wrap="square" rtlCol="0">
            <a:spAutoFit/>
          </a:bodyPr>
          <a:lstStyle/>
          <a:p>
            <a:r>
              <a:rPr lang="en-US" sz="2800" b="1" dirty="0" smtClean="0">
                <a:solidFill>
                  <a:schemeClr val="bg1"/>
                </a:solidFill>
              </a:rPr>
              <a:t>Stage 4</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228600" y="152400"/>
            <a:ext cx="5105400" cy="2411413"/>
          </a:xfrm>
        </p:spPr>
        <p:txBody>
          <a:bodyPr>
            <a:normAutofit/>
          </a:bodyPr>
          <a:lstStyle/>
          <a:p>
            <a:r>
              <a:rPr lang="en-US" sz="3100" dirty="0" smtClean="0"/>
              <a:t>God’s Plan Evaluation Summary for the Diocese of Phoenix 2010-201</a:t>
            </a:r>
            <a:r>
              <a:rPr lang="en-US" dirty="0" smtClean="0"/>
              <a:t>2</a:t>
            </a:r>
            <a:endParaRPr lang="en-US" dirty="0"/>
          </a:p>
        </p:txBody>
      </p:sp>
      <p:sp>
        <p:nvSpPr>
          <p:cNvPr id="2051" name="Rectangle 3"/>
          <p:cNvSpPr>
            <a:spLocks noGrp="1" noChangeArrowheads="1"/>
          </p:cNvSpPr>
          <p:nvPr>
            <p:ph type="subTitle" idx="4294967295"/>
          </p:nvPr>
        </p:nvSpPr>
        <p:spPr>
          <a:xfrm>
            <a:off x="1447800" y="2667000"/>
            <a:ext cx="6934200" cy="533400"/>
          </a:xfrm>
        </p:spPr>
        <p:txBody>
          <a:bodyPr>
            <a:normAutofit/>
          </a:bodyPr>
          <a:lstStyle/>
          <a:p>
            <a:pPr>
              <a:buNone/>
            </a:pPr>
            <a:r>
              <a:rPr lang="en-US" sz="2400" dirty="0" smtClean="0"/>
              <a:t>Number of Evaluations:  3,184 Completed</a:t>
            </a:r>
            <a:endParaRPr lang="en-US" sz="2400" dirty="0"/>
          </a:p>
        </p:txBody>
      </p:sp>
      <p:pic>
        <p:nvPicPr>
          <p:cNvPr id="6" name="Picture 4" descr="Picture 1"/>
          <p:cNvPicPr>
            <a:picLocks noChangeAspect="1" noChangeArrowheads="1"/>
          </p:cNvPicPr>
          <p:nvPr/>
        </p:nvPicPr>
        <p:blipFill>
          <a:blip r:embed="rId3" cstate="print"/>
          <a:srcRect r="4932"/>
          <a:stretch>
            <a:fillRect/>
          </a:stretch>
        </p:blipFill>
        <p:spPr bwMode="auto">
          <a:xfrm>
            <a:off x="0" y="3429000"/>
            <a:ext cx="9144000" cy="3429000"/>
          </a:xfrm>
          <a:prstGeom prst="rect">
            <a:avLst/>
          </a:prstGeom>
          <a:noFill/>
        </p:spPr>
      </p:pic>
      <p:sp>
        <p:nvSpPr>
          <p:cNvPr id="8" name="TextBox 7"/>
          <p:cNvSpPr txBox="1"/>
          <p:nvPr/>
        </p:nvSpPr>
        <p:spPr>
          <a:xfrm rot="5400000">
            <a:off x="7904946" y="500390"/>
            <a:ext cx="1524000" cy="523220"/>
          </a:xfrm>
          <a:prstGeom prst="rect">
            <a:avLst/>
          </a:prstGeom>
          <a:noFill/>
        </p:spPr>
        <p:txBody>
          <a:bodyPr wrap="square" rtlCol="0">
            <a:spAutoFit/>
          </a:bodyPr>
          <a:lstStyle/>
          <a:p>
            <a:r>
              <a:rPr lang="en-US" sz="2800" b="1" dirty="0" smtClean="0">
                <a:solidFill>
                  <a:schemeClr val="bg1"/>
                </a:solidFill>
              </a:rPr>
              <a:t>Stage 4</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7239000" cy="1143000"/>
          </a:xfrm>
        </p:spPr>
        <p:txBody>
          <a:bodyPr>
            <a:normAutofit fontScale="90000"/>
          </a:bodyPr>
          <a:lstStyle/>
          <a:p>
            <a:pPr lvl="0"/>
            <a:r>
              <a:rPr lang="en-US" dirty="0" smtClean="0">
                <a:solidFill>
                  <a:schemeClr val="tx1">
                    <a:tint val="75000"/>
                  </a:schemeClr>
                </a:solidFill>
              </a:rPr>
              <a:t>Rev. Robert Cannon, JCL</a:t>
            </a:r>
            <a:br>
              <a:rPr lang="en-US" dirty="0" smtClean="0">
                <a:solidFill>
                  <a:schemeClr val="tx1">
                    <a:tint val="75000"/>
                  </a:schemeClr>
                </a:solidFill>
              </a:rPr>
            </a:br>
            <a:endParaRPr lang="en-US" dirty="0"/>
          </a:p>
        </p:txBody>
      </p:sp>
      <p:sp>
        <p:nvSpPr>
          <p:cNvPr id="5" name="TextBox 4"/>
          <p:cNvSpPr txBox="1">
            <a:spLocks noChangeArrowheads="1"/>
          </p:cNvSpPr>
          <p:nvPr/>
        </p:nvSpPr>
        <p:spPr bwMode="auto">
          <a:xfrm>
            <a:off x="1981200" y="3276600"/>
            <a:ext cx="3673890" cy="584775"/>
          </a:xfrm>
          <a:prstGeom prst="rect">
            <a:avLst/>
          </a:prstGeom>
          <a:solidFill>
            <a:srgbClr val="1C3D62"/>
          </a:solidFill>
          <a:ln w="9525">
            <a:solidFill>
              <a:srgbClr val="262626"/>
            </a:solidFill>
            <a:miter lim="800000"/>
            <a:headEnd/>
            <a:tailEnd/>
          </a:ln>
          <a:effectLst>
            <a:outerShdw dist="38100" dir="2700000" sx="102000" sy="102000" algn="tl" rotWithShape="0">
              <a:srgbClr val="C0EEFF">
                <a:alpha val="42999"/>
              </a:srgbClr>
            </a:outerShdw>
          </a:effectLst>
        </p:spPr>
        <p:txBody>
          <a:bodyPr wrap="square">
            <a:spAutoFit/>
          </a:bodyPr>
          <a:lstStyle>
            <a:defPPr>
              <a:defRPr lang="en-US"/>
            </a:defPPr>
            <a:lvl1pPr>
              <a:defRPr sz="2400" b="1">
                <a:solidFill>
                  <a:srgbClr val="FFFFFF"/>
                </a:solidFill>
                <a:latin typeface="Bradley Hand ITC TT-Bold"/>
                <a:cs typeface="Bradley Hand ITC TT-Bold"/>
              </a:defRPr>
            </a:lvl1pPr>
          </a:lstStyle>
          <a:p>
            <a:pPr algn="ctr" eaLnBrk="0" hangingPunct="0">
              <a:defRPr/>
            </a:pPr>
            <a:r>
              <a:rPr lang="en-US" sz="3200" dirty="0" smtClean="0">
                <a:ea typeface="+mn-ea"/>
              </a:rPr>
              <a:t>Canon Law</a:t>
            </a:r>
            <a:endParaRPr lang="en-US" sz="3200" dirty="0">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239000" cy="1524000"/>
          </a:xfrm>
        </p:spPr>
        <p:txBody>
          <a:bodyPr>
            <a:normAutofit fontScale="90000"/>
          </a:bodyPr>
          <a:lstStyle/>
          <a:p>
            <a:r>
              <a:rPr lang="en-US" sz="2200" dirty="0" smtClean="0">
                <a:solidFill>
                  <a:srgbClr val="00B050"/>
                </a:solidFill>
                <a:latin typeface="+mn-lt"/>
              </a:rPr>
              <a:t/>
            </a:r>
            <a:br>
              <a:rPr lang="en-US" sz="2200" dirty="0" smtClean="0">
                <a:solidFill>
                  <a:srgbClr val="00B050"/>
                </a:solidFill>
                <a:latin typeface="+mn-lt"/>
              </a:rPr>
            </a:br>
            <a:r>
              <a:rPr lang="en-US" sz="2200" dirty="0" smtClean="0">
                <a:solidFill>
                  <a:srgbClr val="00B050"/>
                </a:solidFill>
                <a:latin typeface="+mn-lt"/>
              </a:rPr>
              <a:t/>
            </a:r>
            <a:br>
              <a:rPr lang="en-US" sz="2200" dirty="0" smtClean="0">
                <a:solidFill>
                  <a:srgbClr val="00B050"/>
                </a:solidFill>
                <a:latin typeface="+mn-lt"/>
              </a:rPr>
            </a:br>
            <a:r>
              <a:rPr lang="en-US" sz="2200" dirty="0" smtClean="0">
                <a:solidFill>
                  <a:srgbClr val="00B050"/>
                </a:solidFill>
                <a:latin typeface="+mn-lt"/>
              </a:rPr>
              <a:t/>
            </a:r>
            <a:br>
              <a:rPr lang="en-US" sz="2200" dirty="0" smtClean="0">
                <a:solidFill>
                  <a:srgbClr val="00B050"/>
                </a:solidFill>
                <a:latin typeface="+mn-lt"/>
              </a:rPr>
            </a:br>
            <a:r>
              <a:rPr lang="en-US" sz="2200" dirty="0" smtClean="0">
                <a:solidFill>
                  <a:srgbClr val="00B050"/>
                </a:solidFill>
                <a:latin typeface="+mn-lt"/>
              </a:rPr>
              <a:t/>
            </a:r>
            <a:br>
              <a:rPr lang="en-US" sz="2200" dirty="0" smtClean="0">
                <a:solidFill>
                  <a:srgbClr val="00B050"/>
                </a:solidFill>
                <a:latin typeface="+mn-lt"/>
              </a:rPr>
            </a:br>
            <a:r>
              <a:rPr lang="en-US" sz="2200" dirty="0" smtClean="0">
                <a:solidFill>
                  <a:srgbClr val="00B050"/>
                </a:solidFill>
                <a:latin typeface="+mn-lt"/>
              </a:rPr>
              <a:t/>
            </a:r>
            <a:br>
              <a:rPr lang="en-US" sz="2200" dirty="0" smtClean="0">
                <a:solidFill>
                  <a:srgbClr val="00B050"/>
                </a:solidFill>
                <a:latin typeface="+mn-lt"/>
              </a:rPr>
            </a:br>
            <a:r>
              <a:rPr lang="en-US" sz="2200" dirty="0" smtClean="0">
                <a:solidFill>
                  <a:srgbClr val="00B050"/>
                </a:solidFill>
                <a:latin typeface="+mn-lt"/>
              </a:rPr>
              <a:t/>
            </a:r>
            <a:br>
              <a:rPr lang="en-US" sz="2200" dirty="0" smtClean="0">
                <a:solidFill>
                  <a:srgbClr val="00B050"/>
                </a:solidFill>
                <a:latin typeface="+mn-lt"/>
              </a:rPr>
            </a:br>
            <a:r>
              <a:rPr lang="en-US" sz="2200" dirty="0" smtClean="0">
                <a:solidFill>
                  <a:srgbClr val="00B050"/>
                </a:solidFill>
                <a:latin typeface="+mn-lt"/>
              </a:rPr>
              <a:t/>
            </a:r>
            <a:br>
              <a:rPr lang="en-US" sz="2200" dirty="0" smtClean="0">
                <a:solidFill>
                  <a:srgbClr val="00B050"/>
                </a:solidFill>
                <a:latin typeface="+mn-lt"/>
              </a:rPr>
            </a:br>
            <a:r>
              <a:rPr lang="en-US" sz="2200" dirty="0" smtClean="0">
                <a:solidFill>
                  <a:srgbClr val="00B050"/>
                </a:solidFill>
                <a:latin typeface="+mn-lt"/>
              </a:rPr>
              <a:t/>
            </a:r>
            <a:br>
              <a:rPr lang="en-US" sz="2200" dirty="0" smtClean="0">
                <a:solidFill>
                  <a:srgbClr val="00B050"/>
                </a:solidFill>
                <a:latin typeface="+mn-lt"/>
              </a:rPr>
            </a:br>
            <a:r>
              <a:rPr lang="en-US" sz="2200" dirty="0" smtClean="0">
                <a:solidFill>
                  <a:srgbClr val="00B050"/>
                </a:solidFill>
                <a:latin typeface="+mn-lt"/>
              </a:rPr>
              <a:t/>
            </a:r>
            <a:br>
              <a:rPr lang="en-US" sz="2200" dirty="0" smtClean="0">
                <a:solidFill>
                  <a:srgbClr val="00B050"/>
                </a:solidFill>
                <a:latin typeface="+mn-lt"/>
              </a:rPr>
            </a:br>
            <a:r>
              <a:rPr lang="en-US" sz="2200" dirty="0" smtClean="0">
                <a:solidFill>
                  <a:srgbClr val="00B050"/>
                </a:solidFill>
                <a:latin typeface="+mn-lt"/>
              </a:rPr>
              <a:t>Stage One- </a:t>
            </a:r>
            <a:br>
              <a:rPr lang="en-US" sz="2200" dirty="0" smtClean="0">
                <a:solidFill>
                  <a:srgbClr val="00B050"/>
                </a:solidFill>
                <a:latin typeface="+mn-lt"/>
              </a:rPr>
            </a:br>
            <a:r>
              <a:rPr lang="en-US" sz="2200" dirty="0" smtClean="0">
                <a:solidFill>
                  <a:srgbClr val="00B050"/>
                </a:solidFill>
                <a:latin typeface="+mn-lt"/>
              </a:rPr>
              <a:t>    </a:t>
            </a:r>
            <a:r>
              <a:rPr lang="en-US" sz="2200" dirty="0" smtClean="0">
                <a:latin typeface="+mn-lt"/>
              </a:rPr>
              <a:t>Creating an NFP Requirement for Marriage</a:t>
            </a:r>
            <a:br>
              <a:rPr lang="en-US" sz="2200" dirty="0" smtClean="0">
                <a:latin typeface="+mn-lt"/>
              </a:rPr>
            </a:br>
            <a:r>
              <a:rPr lang="en-US" sz="2200" dirty="0" smtClean="0">
                <a:latin typeface="+mn-lt"/>
              </a:rPr>
              <a:t>     Prep (Goal &amp; Strategy)</a:t>
            </a:r>
            <a:r>
              <a:rPr lang="en-US" dirty="0" smtClean="0"/>
              <a:t/>
            </a:r>
            <a:br>
              <a:rPr lang="en-US" dirty="0" smtClean="0"/>
            </a:br>
            <a:endParaRPr lang="en-US" dirty="0">
              <a:solidFill>
                <a:srgbClr val="00B050"/>
              </a:solidFill>
            </a:endParaRPr>
          </a:p>
        </p:txBody>
      </p:sp>
      <p:sp>
        <p:nvSpPr>
          <p:cNvPr id="3" name="Content Placeholder 2"/>
          <p:cNvSpPr>
            <a:spLocks noGrp="1"/>
          </p:cNvSpPr>
          <p:nvPr>
            <p:ph idx="1"/>
          </p:nvPr>
        </p:nvSpPr>
        <p:spP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solidFill>
              <a:schemeClr val="accent6">
                <a:lumMod val="60000"/>
                <a:lumOff val="40000"/>
              </a:schemeClr>
            </a:solidFill>
          </a:ln>
        </p:spPr>
        <p:txBody>
          <a:bodyPr>
            <a:normAutofit fontScale="92500" lnSpcReduction="10000"/>
          </a:bodyPr>
          <a:lstStyle/>
          <a:p>
            <a:pPr>
              <a:buNone/>
            </a:pPr>
            <a:r>
              <a:rPr lang="en-US" b="1" dirty="0" smtClean="0"/>
              <a:t>Some Preliminary Considerations:</a:t>
            </a:r>
          </a:p>
          <a:p>
            <a:pPr>
              <a:buNone/>
            </a:pPr>
            <a:endParaRPr lang="en-US" dirty="0" smtClean="0"/>
          </a:p>
          <a:p>
            <a:pPr>
              <a:buNone/>
            </a:pPr>
            <a:r>
              <a:rPr lang="en-US" dirty="0" smtClean="0"/>
              <a:t>What is your Bishop’s/ Diocese’s goal?</a:t>
            </a:r>
          </a:p>
          <a:p>
            <a:pPr>
              <a:buNone/>
            </a:pPr>
            <a:r>
              <a:rPr lang="en-US" dirty="0" smtClean="0"/>
              <a:t>What is your current policy? </a:t>
            </a:r>
          </a:p>
          <a:p>
            <a:pPr>
              <a:buNone/>
            </a:pPr>
            <a:r>
              <a:rPr lang="en-US" dirty="0" smtClean="0"/>
              <a:t>What changes need to be made to meet the goal?</a:t>
            </a:r>
          </a:p>
          <a:p>
            <a:pPr>
              <a:buNone/>
            </a:pPr>
            <a:r>
              <a:rPr lang="en-US" dirty="0" smtClean="0"/>
              <a:t>What are the limiting factors for your diocese?</a:t>
            </a:r>
          </a:p>
          <a:p>
            <a:pPr>
              <a:buNone/>
            </a:pPr>
            <a:r>
              <a:rPr lang="en-US" dirty="0" smtClean="0"/>
              <a:t> Are there enough NFP teachers? </a:t>
            </a:r>
          </a:p>
          <a:p>
            <a:pPr>
              <a:buNone/>
            </a:pPr>
            <a:r>
              <a:rPr lang="en-US" dirty="0" smtClean="0"/>
              <a:t>Who is overseeing this project? </a:t>
            </a:r>
          </a:p>
          <a:p>
            <a:pPr>
              <a:buNone/>
            </a:pPr>
            <a:r>
              <a:rPr lang="en-US" dirty="0" smtClean="0"/>
              <a:t>What is your team? </a:t>
            </a:r>
          </a:p>
          <a:p>
            <a:pPr>
              <a:buNone/>
            </a:pPr>
            <a:r>
              <a:rPr lang="en-US" dirty="0" smtClean="0"/>
              <a:t>What is your strategy and timeline?</a:t>
            </a:r>
          </a:p>
          <a:p>
            <a:pPr>
              <a:buNone/>
            </a:pPr>
            <a:r>
              <a:rPr lang="en-US" dirty="0" smtClean="0"/>
              <a:t>Are there exceptions to the policy?</a:t>
            </a:r>
          </a:p>
          <a:p>
            <a:pPr>
              <a:buNone/>
            </a:pPr>
            <a:endParaRPr lang="en-US" dirty="0" smtClean="0"/>
          </a:p>
          <a:p>
            <a:endParaRPr lang="en-US" dirty="0" smtClean="0"/>
          </a:p>
        </p:txBody>
      </p:sp>
      <p:sp>
        <p:nvSpPr>
          <p:cNvPr id="4" name="TextBox 3"/>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1</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
            <a:ext cx="2743200" cy="923330"/>
          </a:xfrm>
          <a:prstGeom prst="rect">
            <a:avLst/>
          </a:prstGeom>
        </p:spPr>
        <p:txBody>
          <a:bodyPr wrap="square">
            <a:spAutoFit/>
          </a:bodyPr>
          <a:lstStyle/>
          <a:p>
            <a:r>
              <a:rPr lang="en-US" b="1" dirty="0" smtClean="0"/>
              <a:t>Diocese of Fargo</a:t>
            </a:r>
          </a:p>
          <a:p>
            <a:r>
              <a:rPr lang="en-US" b="1" dirty="0" smtClean="0"/>
              <a:t> NFP Program </a:t>
            </a:r>
          </a:p>
          <a:p>
            <a:r>
              <a:rPr lang="en-US" b="1" dirty="0" smtClean="0"/>
              <a:t>Annual Report for 2012</a:t>
            </a:r>
            <a:endParaRPr lang="en-US" dirty="0"/>
          </a:p>
        </p:txBody>
      </p:sp>
      <p:sp>
        <p:nvSpPr>
          <p:cNvPr id="3" name="TextBox 2"/>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1</a:t>
            </a:r>
            <a:endParaRPr lang="en-US" sz="4000" b="1" dirty="0">
              <a:solidFill>
                <a:schemeClr val="bg1"/>
              </a:solidFill>
            </a:endParaRPr>
          </a:p>
        </p:txBody>
      </p:sp>
      <p:pic>
        <p:nvPicPr>
          <p:cNvPr id="3074" name="Picture 2"/>
          <p:cNvPicPr>
            <a:picLocks noChangeAspect="1" noChangeArrowheads="1"/>
          </p:cNvPicPr>
          <p:nvPr/>
        </p:nvPicPr>
        <p:blipFill>
          <a:blip r:embed="rId2" cstate="print"/>
          <a:srcRect l="18000" t="14512" r="14667" b="5581"/>
          <a:stretch>
            <a:fillRect/>
          </a:stretch>
        </p:blipFill>
        <p:spPr bwMode="auto">
          <a:xfrm>
            <a:off x="152400" y="1143000"/>
            <a:ext cx="7740934"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704850"/>
            <a:ext cx="7162800" cy="819150"/>
          </a:xfrm>
        </p:spPr>
        <p:txBody>
          <a:bodyPr>
            <a:normAutofit/>
          </a:bodyPr>
          <a:lstStyle/>
          <a:p>
            <a:pPr algn="ctr" eaLnBrk="1" hangingPunct="1"/>
            <a:r>
              <a:rPr lang="en-US" sz="2400" dirty="0" smtClean="0">
                <a:latin typeface="+mn-lt"/>
              </a:rPr>
              <a:t>Diocese of Phoenix: 1998-2009</a:t>
            </a:r>
            <a:br>
              <a:rPr lang="en-US" sz="2400" dirty="0" smtClean="0">
                <a:latin typeface="+mn-lt"/>
              </a:rPr>
            </a:br>
            <a:r>
              <a:rPr lang="en-US" sz="2400" dirty="0" smtClean="0">
                <a:latin typeface="+mn-lt"/>
              </a:rPr>
              <a:t>changes to marriage prep policy</a:t>
            </a:r>
          </a:p>
        </p:txBody>
      </p:sp>
      <p:sp>
        <p:nvSpPr>
          <p:cNvPr id="8195" name="Rectangle 3"/>
          <p:cNvSpPr>
            <a:spLocks noGrp="1" noChangeArrowheads="1"/>
          </p:cNvSpPr>
          <p:nvPr>
            <p:ph sz="half" idx="1"/>
          </p:nvPr>
        </p:nvSpPr>
        <p:spPr>
          <a:xfrm>
            <a:off x="228600" y="1600200"/>
            <a:ext cx="3886200" cy="47244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3500000" scaled="1"/>
            <a:tileRect/>
          </a:gradFill>
          <a:ln>
            <a:solidFill>
              <a:schemeClr val="accent6">
                <a:lumMod val="60000"/>
                <a:lumOff val="40000"/>
              </a:schemeClr>
            </a:solidFill>
          </a:ln>
        </p:spPr>
        <p:txBody>
          <a:bodyPr>
            <a:normAutofit fontScale="62500" lnSpcReduction="20000"/>
          </a:bodyPr>
          <a:lstStyle/>
          <a:p>
            <a:pPr marL="533400" indent="-533400" algn="ctr" eaLnBrk="1" hangingPunct="1">
              <a:lnSpc>
                <a:spcPct val="80000"/>
              </a:lnSpc>
              <a:buFontTx/>
              <a:buNone/>
            </a:pPr>
            <a:endParaRPr lang="en-US" sz="1800" b="1" dirty="0" smtClean="0"/>
          </a:p>
          <a:p>
            <a:pPr marL="533400" indent="-533400" algn="ctr" eaLnBrk="1" hangingPunct="1">
              <a:lnSpc>
                <a:spcPct val="80000"/>
              </a:lnSpc>
              <a:buFontTx/>
              <a:buNone/>
            </a:pPr>
            <a:r>
              <a:rPr lang="en-US" sz="2100" b="1" u="sng" dirty="0" smtClean="0"/>
              <a:t>1998 Policy</a:t>
            </a:r>
          </a:p>
          <a:p>
            <a:pPr marL="533400" indent="-533400" algn="ctr" eaLnBrk="1" hangingPunct="1">
              <a:lnSpc>
                <a:spcPct val="80000"/>
              </a:lnSpc>
              <a:buFontTx/>
              <a:buNone/>
            </a:pPr>
            <a:endParaRPr lang="en-US" sz="2100" b="1" dirty="0" smtClean="0"/>
          </a:p>
          <a:p>
            <a:pPr marL="533400" indent="-533400" eaLnBrk="1" hangingPunct="1">
              <a:lnSpc>
                <a:spcPct val="80000"/>
              </a:lnSpc>
              <a:buFontTx/>
              <a:buAutoNum type="arabicPeriod"/>
            </a:pPr>
            <a:r>
              <a:rPr lang="en-US" sz="2100" dirty="0" smtClean="0"/>
              <a:t>Some analysis of current issues, explanation of God’s plan and Pastoral response to crisis</a:t>
            </a:r>
          </a:p>
          <a:p>
            <a:pPr marL="533400" indent="-533400" eaLnBrk="1" hangingPunct="1">
              <a:lnSpc>
                <a:spcPct val="80000"/>
              </a:lnSpc>
              <a:buFontTx/>
              <a:buAutoNum type="arabicPeriod"/>
            </a:pPr>
            <a:endParaRPr lang="en-US" sz="2100" dirty="0" smtClean="0"/>
          </a:p>
          <a:p>
            <a:pPr marL="533400" indent="-533400" eaLnBrk="1" hangingPunct="1">
              <a:lnSpc>
                <a:spcPct val="80000"/>
              </a:lnSpc>
              <a:buFontTx/>
              <a:buAutoNum type="arabicPeriod"/>
            </a:pPr>
            <a:r>
              <a:rPr lang="en-US" sz="2100" dirty="0" smtClean="0"/>
              <a:t>Parish/Diocesan programs encouraged</a:t>
            </a:r>
          </a:p>
          <a:p>
            <a:pPr marL="533400" indent="-533400" eaLnBrk="1" hangingPunct="1">
              <a:lnSpc>
                <a:spcPct val="80000"/>
              </a:lnSpc>
              <a:buFontTx/>
              <a:buAutoNum type="arabicPeriod"/>
            </a:pPr>
            <a:endParaRPr lang="en-US" sz="2100" dirty="0" smtClean="0"/>
          </a:p>
          <a:p>
            <a:pPr marL="533400" indent="-533400" eaLnBrk="1" hangingPunct="1">
              <a:lnSpc>
                <a:spcPct val="80000"/>
              </a:lnSpc>
              <a:buFontTx/>
              <a:buAutoNum type="arabicPeriod"/>
            </a:pPr>
            <a:endParaRPr lang="en-US" sz="2100" dirty="0" smtClean="0"/>
          </a:p>
          <a:p>
            <a:pPr marL="533400" indent="-533400" eaLnBrk="1" hangingPunct="1">
              <a:lnSpc>
                <a:spcPct val="80000"/>
              </a:lnSpc>
              <a:buFontTx/>
              <a:buAutoNum type="arabicPeriod"/>
            </a:pPr>
            <a:r>
              <a:rPr lang="en-US" sz="2100" dirty="0" smtClean="0"/>
              <a:t>Basic trainings for MPM’s and MPL’s</a:t>
            </a:r>
          </a:p>
          <a:p>
            <a:pPr marL="533400" indent="-533400" eaLnBrk="1" hangingPunct="1">
              <a:lnSpc>
                <a:spcPct val="80000"/>
              </a:lnSpc>
              <a:buFontTx/>
              <a:buAutoNum type="arabicPeriod"/>
            </a:pPr>
            <a:endParaRPr lang="en-US" sz="2100" dirty="0" smtClean="0"/>
          </a:p>
          <a:p>
            <a:pPr marL="533400" indent="-533400" eaLnBrk="1" hangingPunct="1">
              <a:lnSpc>
                <a:spcPct val="80000"/>
              </a:lnSpc>
              <a:buFontTx/>
              <a:buAutoNum type="arabicPeriod"/>
            </a:pPr>
            <a:r>
              <a:rPr lang="en-US" sz="2100" dirty="0" smtClean="0"/>
              <a:t>Two courses required (approx. 14 hrs.)</a:t>
            </a:r>
          </a:p>
          <a:p>
            <a:pPr marL="533400" indent="-533400" eaLnBrk="1" hangingPunct="1">
              <a:lnSpc>
                <a:spcPct val="80000"/>
              </a:lnSpc>
              <a:buFontTx/>
              <a:buAutoNum type="arabicPeriod"/>
            </a:pPr>
            <a:endParaRPr lang="en-US" sz="2100" dirty="0" smtClean="0"/>
          </a:p>
          <a:p>
            <a:pPr marL="533400" indent="-533400" eaLnBrk="1" hangingPunct="1">
              <a:lnSpc>
                <a:spcPct val="80000"/>
              </a:lnSpc>
              <a:buFontTx/>
              <a:buAutoNum type="arabicPeriod"/>
            </a:pPr>
            <a:r>
              <a:rPr lang="en-US" sz="2100" dirty="0" smtClean="0"/>
              <a:t>Introduction to Natural Family Planning</a:t>
            </a:r>
          </a:p>
          <a:p>
            <a:pPr marL="533400" indent="-533400" eaLnBrk="1" hangingPunct="1">
              <a:lnSpc>
                <a:spcPct val="80000"/>
              </a:lnSpc>
              <a:buFontTx/>
              <a:buAutoNum type="arabicPeriod"/>
            </a:pPr>
            <a:endParaRPr lang="en-US" sz="2100" dirty="0" smtClean="0"/>
          </a:p>
          <a:p>
            <a:pPr marL="533400" indent="-533400" eaLnBrk="1" hangingPunct="1">
              <a:lnSpc>
                <a:spcPct val="80000"/>
              </a:lnSpc>
              <a:buFontTx/>
              <a:buAutoNum type="arabicPeriod"/>
            </a:pPr>
            <a:r>
              <a:rPr lang="en-US" sz="2100" dirty="0" smtClean="0"/>
              <a:t>Cost of Preparation: $140-300  </a:t>
            </a:r>
          </a:p>
          <a:p>
            <a:pPr marL="533400" indent="-533400" eaLnBrk="1" hangingPunct="1">
              <a:lnSpc>
                <a:spcPct val="80000"/>
              </a:lnSpc>
              <a:buFontTx/>
              <a:buNone/>
            </a:pPr>
            <a:r>
              <a:rPr lang="en-US" sz="2100" dirty="0" smtClean="0"/>
              <a:t>	(</a:t>
            </a:r>
            <a:r>
              <a:rPr lang="en-US" sz="2100" dirty="0" err="1" smtClean="0"/>
              <a:t>Dioc</a:t>
            </a:r>
            <a:r>
              <a:rPr lang="en-US" sz="2100" dirty="0" smtClean="0"/>
              <a:t>. </a:t>
            </a:r>
            <a:r>
              <a:rPr lang="en-US" sz="2100" dirty="0" err="1" smtClean="0"/>
              <a:t>schol</a:t>
            </a:r>
            <a:r>
              <a:rPr lang="en-US" sz="2100" dirty="0" smtClean="0"/>
              <a:t>. available)</a:t>
            </a:r>
          </a:p>
          <a:p>
            <a:pPr marL="533400" indent="-533400" eaLnBrk="1" hangingPunct="1">
              <a:lnSpc>
                <a:spcPct val="80000"/>
              </a:lnSpc>
              <a:buFontTx/>
              <a:buAutoNum type="arabicPeriod"/>
            </a:pPr>
            <a:endParaRPr lang="en-US" sz="2100" dirty="0" smtClean="0"/>
          </a:p>
          <a:p>
            <a:pPr marL="533400" indent="-533400" eaLnBrk="1" hangingPunct="1">
              <a:lnSpc>
                <a:spcPct val="80000"/>
              </a:lnSpc>
              <a:buFontTx/>
              <a:buNone/>
            </a:pPr>
            <a:r>
              <a:rPr lang="en-US" sz="2100" dirty="0" smtClean="0"/>
              <a:t>7.  	Six-month prep period</a:t>
            </a:r>
          </a:p>
        </p:txBody>
      </p:sp>
      <p:sp>
        <p:nvSpPr>
          <p:cNvPr id="8196" name="Rectangle 4"/>
          <p:cNvSpPr>
            <a:spLocks noGrp="1" noChangeArrowheads="1"/>
          </p:cNvSpPr>
          <p:nvPr>
            <p:ph sz="half" idx="2"/>
          </p:nvPr>
        </p:nvSpPr>
        <p:spPr>
          <a:xfrm>
            <a:off x="4267200" y="1524001"/>
            <a:ext cx="3581400" cy="48006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solidFill>
              <a:schemeClr val="accent6">
                <a:lumMod val="60000"/>
                <a:lumOff val="40000"/>
              </a:schemeClr>
            </a:solidFill>
          </a:ln>
        </p:spPr>
        <p:txBody>
          <a:bodyPr>
            <a:normAutofit fontScale="62500" lnSpcReduction="20000"/>
          </a:bodyPr>
          <a:lstStyle/>
          <a:p>
            <a:pPr marL="533400" indent="-533400" algn="ctr" eaLnBrk="1" hangingPunct="1">
              <a:lnSpc>
                <a:spcPct val="80000"/>
              </a:lnSpc>
              <a:buFontTx/>
              <a:buNone/>
            </a:pPr>
            <a:endParaRPr lang="en-US" sz="1400" b="1" dirty="0" smtClean="0"/>
          </a:p>
          <a:p>
            <a:pPr marL="533400" indent="-533400" algn="ctr" eaLnBrk="1" hangingPunct="1">
              <a:lnSpc>
                <a:spcPct val="80000"/>
              </a:lnSpc>
              <a:buFontTx/>
              <a:buNone/>
            </a:pPr>
            <a:r>
              <a:rPr lang="en-US" sz="2000" b="1" u="sng" dirty="0" smtClean="0"/>
              <a:t>2009-10  Policy</a:t>
            </a:r>
          </a:p>
          <a:p>
            <a:pPr marL="533400" indent="-533400" algn="ctr" eaLnBrk="1" hangingPunct="1">
              <a:lnSpc>
                <a:spcPct val="80000"/>
              </a:lnSpc>
              <a:buFontTx/>
              <a:buNone/>
            </a:pPr>
            <a:endParaRPr lang="en-US" sz="2000" b="1" dirty="0" smtClean="0"/>
          </a:p>
          <a:p>
            <a:pPr marL="533400" indent="-533400" eaLnBrk="1" hangingPunct="1">
              <a:lnSpc>
                <a:spcPct val="80000"/>
              </a:lnSpc>
              <a:buFontTx/>
              <a:buAutoNum type="arabicPeriod"/>
            </a:pPr>
            <a:r>
              <a:rPr lang="en-US" sz="2000" dirty="0" smtClean="0"/>
              <a:t>Analysis, diagnosis, theological understanding, pastoral response deepened</a:t>
            </a:r>
          </a:p>
          <a:p>
            <a:pPr marL="533400" indent="-533400" eaLnBrk="1" hangingPunct="1">
              <a:lnSpc>
                <a:spcPct val="80000"/>
              </a:lnSpc>
              <a:buFontTx/>
              <a:buAutoNum type="arabicPeriod"/>
            </a:pPr>
            <a:endParaRPr lang="en-US" sz="2000" dirty="0" smtClean="0"/>
          </a:p>
          <a:p>
            <a:pPr marL="533400" indent="-533400" eaLnBrk="1" hangingPunct="1">
              <a:lnSpc>
                <a:spcPct val="80000"/>
              </a:lnSpc>
              <a:buFontTx/>
              <a:buAutoNum type="arabicPeriod"/>
            </a:pPr>
            <a:r>
              <a:rPr lang="en-US" sz="2000" dirty="0" smtClean="0"/>
              <a:t>Parish/Diocesan/Online programs encouraged</a:t>
            </a:r>
          </a:p>
          <a:p>
            <a:pPr marL="533400" indent="-533400" eaLnBrk="1" hangingPunct="1">
              <a:lnSpc>
                <a:spcPct val="80000"/>
              </a:lnSpc>
              <a:buFontTx/>
              <a:buNone/>
            </a:pPr>
            <a:endParaRPr lang="en-US" sz="2000" dirty="0" smtClean="0"/>
          </a:p>
          <a:p>
            <a:pPr marL="533400" indent="-533400" eaLnBrk="1" hangingPunct="1">
              <a:lnSpc>
                <a:spcPct val="80000"/>
              </a:lnSpc>
              <a:buFontTx/>
              <a:buAutoNum type="arabicPeriod" startAt="3"/>
            </a:pPr>
            <a:r>
              <a:rPr lang="en-US" sz="2000" dirty="0" smtClean="0"/>
              <a:t>More thorough training </a:t>
            </a:r>
          </a:p>
          <a:p>
            <a:pPr marL="533400" indent="-533400" eaLnBrk="1" hangingPunct="1">
              <a:lnSpc>
                <a:spcPct val="80000"/>
              </a:lnSpc>
              <a:buFontTx/>
              <a:buAutoNum type="arabicPeriod" startAt="3"/>
            </a:pPr>
            <a:endParaRPr lang="en-US" sz="2000" dirty="0" smtClean="0"/>
          </a:p>
          <a:p>
            <a:pPr marL="533400" indent="-533400" eaLnBrk="1" hangingPunct="1">
              <a:lnSpc>
                <a:spcPct val="80000"/>
              </a:lnSpc>
              <a:buFontTx/>
              <a:buAutoNum type="arabicPeriod" startAt="3"/>
            </a:pPr>
            <a:r>
              <a:rPr lang="en-US" sz="2000" dirty="0" smtClean="0"/>
              <a:t>Three courses required (approx. 26 hrs)</a:t>
            </a:r>
          </a:p>
          <a:p>
            <a:pPr marL="533400" indent="-533400" eaLnBrk="1" hangingPunct="1">
              <a:lnSpc>
                <a:spcPct val="80000"/>
              </a:lnSpc>
              <a:buFontTx/>
              <a:buAutoNum type="arabicPeriod" startAt="3"/>
            </a:pPr>
            <a:endParaRPr lang="en-US" sz="2000" dirty="0" smtClean="0"/>
          </a:p>
          <a:p>
            <a:pPr marL="533400" indent="-533400" eaLnBrk="1" hangingPunct="1">
              <a:lnSpc>
                <a:spcPct val="80000"/>
              </a:lnSpc>
              <a:buFontTx/>
              <a:buAutoNum type="arabicPeriod" startAt="5"/>
            </a:pPr>
            <a:r>
              <a:rPr lang="en-US" sz="2000" dirty="0" smtClean="0"/>
              <a:t>Full course in an approved method of NFP – At least 4 meetings with NFP Intro placed in God’s Plan for Joy Filled Marriage.</a:t>
            </a:r>
          </a:p>
          <a:p>
            <a:pPr marL="533400" indent="-533400" eaLnBrk="1" hangingPunct="1">
              <a:lnSpc>
                <a:spcPct val="80000"/>
              </a:lnSpc>
              <a:buFontTx/>
              <a:buAutoNum type="arabicPeriod" startAt="5"/>
            </a:pPr>
            <a:endParaRPr lang="en-US" sz="2000" dirty="0" smtClean="0"/>
          </a:p>
          <a:p>
            <a:pPr marL="533400" indent="-533400" eaLnBrk="1" hangingPunct="1">
              <a:lnSpc>
                <a:spcPct val="80000"/>
              </a:lnSpc>
              <a:buFontTx/>
              <a:buAutoNum type="arabicPeriod" startAt="5"/>
            </a:pPr>
            <a:r>
              <a:rPr lang="en-US" sz="2000" dirty="0" smtClean="0"/>
              <a:t>Cost of Preparation: $250-$460</a:t>
            </a:r>
          </a:p>
          <a:p>
            <a:pPr marL="533400" indent="-533400" eaLnBrk="1" hangingPunct="1">
              <a:lnSpc>
                <a:spcPct val="80000"/>
              </a:lnSpc>
              <a:buFontTx/>
              <a:buNone/>
            </a:pPr>
            <a:r>
              <a:rPr lang="en-US" sz="2000" dirty="0" smtClean="0"/>
              <a:t>	(</a:t>
            </a:r>
            <a:r>
              <a:rPr lang="en-US" sz="2000" dirty="0" err="1" smtClean="0"/>
              <a:t>Dioc</a:t>
            </a:r>
            <a:r>
              <a:rPr lang="en-US" sz="2000" dirty="0" smtClean="0"/>
              <a:t>. </a:t>
            </a:r>
            <a:r>
              <a:rPr lang="en-US" sz="2000" dirty="0" err="1" smtClean="0"/>
              <a:t>Schol</a:t>
            </a:r>
            <a:r>
              <a:rPr lang="en-US" sz="2000" dirty="0" smtClean="0"/>
              <a:t>. available)</a:t>
            </a:r>
          </a:p>
          <a:p>
            <a:pPr marL="533400" indent="-533400" eaLnBrk="1" hangingPunct="1">
              <a:lnSpc>
                <a:spcPct val="80000"/>
              </a:lnSpc>
              <a:buFontTx/>
              <a:buNone/>
            </a:pPr>
            <a:endParaRPr lang="en-US" sz="2000" dirty="0" smtClean="0"/>
          </a:p>
          <a:p>
            <a:pPr marL="533400" indent="-533400" eaLnBrk="1" hangingPunct="1">
              <a:lnSpc>
                <a:spcPct val="80000"/>
              </a:lnSpc>
              <a:buFontTx/>
              <a:buAutoNum type="arabicPeriod" startAt="7"/>
            </a:pPr>
            <a:r>
              <a:rPr lang="en-US" sz="2000" dirty="0" smtClean="0"/>
              <a:t>Nine month prep period</a:t>
            </a:r>
          </a:p>
          <a:p>
            <a:pPr marL="533400" indent="-533400" eaLnBrk="1" hangingPunct="1">
              <a:lnSpc>
                <a:spcPct val="80000"/>
              </a:lnSpc>
              <a:buFontTx/>
              <a:buAutoNum type="arabicPeriod" startAt="7"/>
            </a:pPr>
            <a:endParaRPr lang="en-US" sz="2000" dirty="0" smtClean="0"/>
          </a:p>
          <a:p>
            <a:pPr marL="533400" indent="-533400" eaLnBrk="1" hangingPunct="1">
              <a:lnSpc>
                <a:spcPct val="80000"/>
              </a:lnSpc>
              <a:buFontTx/>
              <a:buAutoNum type="arabicPeriod" startAt="7"/>
            </a:pPr>
            <a:r>
              <a:rPr lang="en-US" sz="2000" dirty="0" smtClean="0"/>
              <a:t>Appendix updating pastoral approach </a:t>
            </a:r>
            <a:r>
              <a:rPr lang="en-US" sz="1700" dirty="0" smtClean="0"/>
              <a:t>to cohabitation/sexually active couples</a:t>
            </a:r>
          </a:p>
          <a:p>
            <a:pPr marL="533400" indent="-533400" eaLnBrk="1" hangingPunct="1">
              <a:lnSpc>
                <a:spcPct val="80000"/>
              </a:lnSpc>
              <a:buFontTx/>
              <a:buNone/>
            </a:pPr>
            <a:endParaRPr lang="en-US" sz="1400" dirty="0" smtClean="0"/>
          </a:p>
          <a:p>
            <a:pPr marL="533400" indent="-533400" eaLnBrk="1" hangingPunct="1">
              <a:lnSpc>
                <a:spcPct val="80000"/>
              </a:lnSpc>
            </a:pPr>
            <a:endParaRPr lang="en-US" sz="1400" dirty="0" smtClean="0"/>
          </a:p>
        </p:txBody>
      </p:sp>
      <p:sp>
        <p:nvSpPr>
          <p:cNvPr id="5" name="TextBox 4"/>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1</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animEffect transition="in" filter="box(in)">
                                      <p:cBhvr>
                                        <p:cTn id="7" dur="500"/>
                                        <p:tgtEl>
                                          <p:spTgt spid="819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96">
                                            <p:txEl>
                                              <p:pRg st="3" end="3"/>
                                            </p:txEl>
                                          </p:spTgt>
                                        </p:tgtEl>
                                        <p:attrNameLst>
                                          <p:attrName>style.visibility</p:attrName>
                                        </p:attrNameLst>
                                      </p:cBhvr>
                                      <p:to>
                                        <p:strVal val="visible"/>
                                      </p:to>
                                    </p:set>
                                    <p:animEffect transition="in" filter="box(in)">
                                      <p:cBhvr>
                                        <p:cTn id="12" dur="500"/>
                                        <p:tgtEl>
                                          <p:spTgt spid="819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animEffect transition="in" filter="box(in)">
                                      <p:cBhvr>
                                        <p:cTn id="17" dur="500"/>
                                        <p:tgtEl>
                                          <p:spTgt spid="819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196">
                                            <p:txEl>
                                              <p:pRg st="5" end="5"/>
                                            </p:txEl>
                                          </p:spTgt>
                                        </p:tgtEl>
                                        <p:attrNameLst>
                                          <p:attrName>style.visibility</p:attrName>
                                        </p:attrNameLst>
                                      </p:cBhvr>
                                      <p:to>
                                        <p:strVal val="visible"/>
                                      </p:to>
                                    </p:set>
                                    <p:animEffect transition="in" filter="box(in)">
                                      <p:cBhvr>
                                        <p:cTn id="22" dur="500"/>
                                        <p:tgtEl>
                                          <p:spTgt spid="819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195">
                                            <p:txEl>
                                              <p:pRg st="8" end="8"/>
                                            </p:txEl>
                                          </p:spTgt>
                                        </p:tgtEl>
                                        <p:attrNameLst>
                                          <p:attrName>style.visibility</p:attrName>
                                        </p:attrNameLst>
                                      </p:cBhvr>
                                      <p:to>
                                        <p:strVal val="visible"/>
                                      </p:to>
                                    </p:set>
                                    <p:animEffect transition="in" filter="box(in)">
                                      <p:cBhvr>
                                        <p:cTn id="27" dur="500"/>
                                        <p:tgtEl>
                                          <p:spTgt spid="819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196">
                                            <p:txEl>
                                              <p:pRg st="7" end="7"/>
                                            </p:txEl>
                                          </p:spTgt>
                                        </p:tgtEl>
                                        <p:attrNameLst>
                                          <p:attrName>style.visibility</p:attrName>
                                        </p:attrNameLst>
                                      </p:cBhvr>
                                      <p:to>
                                        <p:strVal val="visible"/>
                                      </p:to>
                                    </p:set>
                                    <p:animEffect transition="in" filter="box(in)">
                                      <p:cBhvr>
                                        <p:cTn id="32" dur="500"/>
                                        <p:tgtEl>
                                          <p:spTgt spid="819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8195">
                                            <p:txEl>
                                              <p:pRg st="10" end="10"/>
                                            </p:txEl>
                                          </p:spTgt>
                                        </p:tgtEl>
                                        <p:attrNameLst>
                                          <p:attrName>style.visibility</p:attrName>
                                        </p:attrNameLst>
                                      </p:cBhvr>
                                      <p:to>
                                        <p:strVal val="visible"/>
                                      </p:to>
                                    </p:set>
                                    <p:animEffect transition="in" filter="box(in)">
                                      <p:cBhvr>
                                        <p:cTn id="37" dur="500"/>
                                        <p:tgtEl>
                                          <p:spTgt spid="819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8196">
                                            <p:txEl>
                                              <p:pRg st="9" end="9"/>
                                            </p:txEl>
                                          </p:spTgt>
                                        </p:tgtEl>
                                        <p:attrNameLst>
                                          <p:attrName>style.visibility</p:attrName>
                                        </p:attrNameLst>
                                      </p:cBhvr>
                                      <p:to>
                                        <p:strVal val="visible"/>
                                      </p:to>
                                    </p:set>
                                    <p:animEffect transition="in" filter="box(in)">
                                      <p:cBhvr>
                                        <p:cTn id="42" dur="500"/>
                                        <p:tgtEl>
                                          <p:spTgt spid="819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8195">
                                            <p:txEl>
                                              <p:pRg st="12" end="12"/>
                                            </p:txEl>
                                          </p:spTgt>
                                        </p:tgtEl>
                                        <p:attrNameLst>
                                          <p:attrName>style.visibility</p:attrName>
                                        </p:attrNameLst>
                                      </p:cBhvr>
                                      <p:to>
                                        <p:strVal val="visible"/>
                                      </p:to>
                                    </p:set>
                                    <p:animEffect transition="in" filter="box(in)">
                                      <p:cBhvr>
                                        <p:cTn id="47" dur="500"/>
                                        <p:tgtEl>
                                          <p:spTgt spid="8195">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8196">
                                            <p:txEl>
                                              <p:pRg st="11" end="11"/>
                                            </p:txEl>
                                          </p:spTgt>
                                        </p:tgtEl>
                                        <p:attrNameLst>
                                          <p:attrName>style.visibility</p:attrName>
                                        </p:attrNameLst>
                                      </p:cBhvr>
                                      <p:to>
                                        <p:strVal val="visible"/>
                                      </p:to>
                                    </p:set>
                                    <p:animEffect transition="in" filter="box(in)">
                                      <p:cBhvr>
                                        <p:cTn id="52" dur="500"/>
                                        <p:tgtEl>
                                          <p:spTgt spid="8196">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8195">
                                            <p:txEl>
                                              <p:pRg st="14" end="14"/>
                                            </p:txEl>
                                          </p:spTgt>
                                        </p:tgtEl>
                                        <p:attrNameLst>
                                          <p:attrName>style.visibility</p:attrName>
                                        </p:attrNameLst>
                                      </p:cBhvr>
                                      <p:to>
                                        <p:strVal val="visible"/>
                                      </p:to>
                                    </p:set>
                                    <p:animEffect transition="in" filter="box(in)">
                                      <p:cBhvr>
                                        <p:cTn id="57" dur="500"/>
                                        <p:tgtEl>
                                          <p:spTgt spid="8195">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8195">
                                            <p:txEl>
                                              <p:pRg st="15" end="15"/>
                                            </p:txEl>
                                          </p:spTgt>
                                        </p:tgtEl>
                                        <p:attrNameLst>
                                          <p:attrName>style.visibility</p:attrName>
                                        </p:attrNameLst>
                                      </p:cBhvr>
                                      <p:to>
                                        <p:strVal val="visible"/>
                                      </p:to>
                                    </p:set>
                                    <p:animEffect transition="in" filter="box(in)">
                                      <p:cBhvr>
                                        <p:cTn id="62" dur="500"/>
                                        <p:tgtEl>
                                          <p:spTgt spid="8195">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8196">
                                            <p:txEl>
                                              <p:pRg st="13" end="13"/>
                                            </p:txEl>
                                          </p:spTgt>
                                        </p:tgtEl>
                                        <p:attrNameLst>
                                          <p:attrName>style.visibility</p:attrName>
                                        </p:attrNameLst>
                                      </p:cBhvr>
                                      <p:to>
                                        <p:strVal val="visible"/>
                                      </p:to>
                                    </p:set>
                                    <p:animEffect transition="in" filter="box(in)">
                                      <p:cBhvr>
                                        <p:cTn id="67" dur="500"/>
                                        <p:tgtEl>
                                          <p:spTgt spid="8196">
                                            <p:txEl>
                                              <p:pRg st="13" end="13"/>
                                            </p:txEl>
                                          </p:spTgt>
                                        </p:tgtEl>
                                      </p:cBhvr>
                                    </p:animEffect>
                                  </p:childTnLst>
                                </p:cTn>
                              </p:par>
                              <p:par>
                                <p:cTn id="68" presetID="4" presetClass="entr" presetSubtype="16" fill="hold" nodeType="withEffect">
                                  <p:stCondLst>
                                    <p:cond delay="0"/>
                                  </p:stCondLst>
                                  <p:childTnLst>
                                    <p:set>
                                      <p:cBhvr>
                                        <p:cTn id="69" dur="1" fill="hold">
                                          <p:stCondLst>
                                            <p:cond delay="0"/>
                                          </p:stCondLst>
                                        </p:cTn>
                                        <p:tgtEl>
                                          <p:spTgt spid="8196">
                                            <p:txEl>
                                              <p:pRg st="14" end="14"/>
                                            </p:txEl>
                                          </p:spTgt>
                                        </p:tgtEl>
                                        <p:attrNameLst>
                                          <p:attrName>style.visibility</p:attrName>
                                        </p:attrNameLst>
                                      </p:cBhvr>
                                      <p:to>
                                        <p:strVal val="visible"/>
                                      </p:to>
                                    </p:set>
                                    <p:animEffect transition="in" filter="box(in)">
                                      <p:cBhvr>
                                        <p:cTn id="70" dur="500"/>
                                        <p:tgtEl>
                                          <p:spTgt spid="8196">
                                            <p:txEl>
                                              <p:pRg st="14" end="1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8195">
                                            <p:txEl>
                                              <p:pRg st="17" end="17"/>
                                            </p:txEl>
                                          </p:spTgt>
                                        </p:tgtEl>
                                        <p:attrNameLst>
                                          <p:attrName>style.visibility</p:attrName>
                                        </p:attrNameLst>
                                      </p:cBhvr>
                                      <p:to>
                                        <p:strVal val="visible"/>
                                      </p:to>
                                    </p:set>
                                    <p:animEffect transition="in" filter="box(in)">
                                      <p:cBhvr>
                                        <p:cTn id="75" dur="500"/>
                                        <p:tgtEl>
                                          <p:spTgt spid="8195">
                                            <p:txEl>
                                              <p:pRg st="17" end="1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nodeType="clickEffect">
                                  <p:stCondLst>
                                    <p:cond delay="0"/>
                                  </p:stCondLst>
                                  <p:childTnLst>
                                    <p:set>
                                      <p:cBhvr>
                                        <p:cTn id="79" dur="1" fill="hold">
                                          <p:stCondLst>
                                            <p:cond delay="0"/>
                                          </p:stCondLst>
                                        </p:cTn>
                                        <p:tgtEl>
                                          <p:spTgt spid="8196">
                                            <p:txEl>
                                              <p:pRg st="16" end="16"/>
                                            </p:txEl>
                                          </p:spTgt>
                                        </p:tgtEl>
                                        <p:attrNameLst>
                                          <p:attrName>style.visibility</p:attrName>
                                        </p:attrNameLst>
                                      </p:cBhvr>
                                      <p:to>
                                        <p:strVal val="visible"/>
                                      </p:to>
                                    </p:set>
                                    <p:animEffect transition="in" filter="box(in)">
                                      <p:cBhvr>
                                        <p:cTn id="80" dur="500"/>
                                        <p:tgtEl>
                                          <p:spTgt spid="8196">
                                            <p:txEl>
                                              <p:pRg st="16" end="16"/>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nodeType="clickEffect">
                                  <p:stCondLst>
                                    <p:cond delay="0"/>
                                  </p:stCondLst>
                                  <p:childTnLst>
                                    <p:set>
                                      <p:cBhvr>
                                        <p:cTn id="84" dur="1" fill="hold">
                                          <p:stCondLst>
                                            <p:cond delay="0"/>
                                          </p:stCondLst>
                                        </p:cTn>
                                        <p:tgtEl>
                                          <p:spTgt spid="8196">
                                            <p:txEl>
                                              <p:pRg st="18" end="18"/>
                                            </p:txEl>
                                          </p:spTgt>
                                        </p:tgtEl>
                                        <p:attrNameLst>
                                          <p:attrName>style.visibility</p:attrName>
                                        </p:attrNameLst>
                                      </p:cBhvr>
                                      <p:to>
                                        <p:strVal val="visible"/>
                                      </p:to>
                                    </p:set>
                                    <p:animEffect transition="in" filter="box(in)">
                                      <p:cBhvr>
                                        <p:cTn id="85" dur="500"/>
                                        <p:tgtEl>
                                          <p:spTgt spid="819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l="8667" t="9600" r="14667" b="5333"/>
          <a:stretch>
            <a:fillRect/>
          </a:stretch>
        </p:blipFill>
        <p:spPr bwMode="auto">
          <a:xfrm>
            <a:off x="792505" y="658410"/>
            <a:ext cx="7010324" cy="5833835"/>
          </a:xfrm>
          <a:prstGeom prst="rect">
            <a:avLst/>
          </a:prstGeom>
          <a:noFill/>
          <a:ln w="9525">
            <a:noFill/>
            <a:miter lim="800000"/>
            <a:headEnd/>
            <a:tailEnd/>
          </a:ln>
        </p:spPr>
      </p:pic>
      <p:sp>
        <p:nvSpPr>
          <p:cNvPr id="3" name="Rectangle 2"/>
          <p:cNvSpPr/>
          <p:nvPr/>
        </p:nvSpPr>
        <p:spPr>
          <a:xfrm>
            <a:off x="1066800" y="0"/>
            <a:ext cx="6629400" cy="609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accent5">
                  <a:lumMod val="75000"/>
                </a:schemeClr>
              </a:solidFill>
              <a:hlinkClick r:id="rId4"/>
            </a:endParaRPr>
          </a:p>
          <a:p>
            <a:pPr algn="ctr"/>
            <a:r>
              <a:rPr lang="en-US" b="1" dirty="0" smtClean="0">
                <a:solidFill>
                  <a:schemeClr val="accent5">
                    <a:lumMod val="75000"/>
                  </a:schemeClr>
                </a:solidFill>
                <a:hlinkClick r:id="rId4"/>
              </a:rPr>
              <a:t>http://www.diocesephoenix.org/find-us-ready.php</a:t>
            </a:r>
            <a:endParaRPr lang="en-US" b="1" dirty="0" smtClean="0">
              <a:solidFill>
                <a:schemeClr val="accent5">
                  <a:lumMod val="75000"/>
                </a:schemeClr>
              </a:solidFill>
            </a:endParaRPr>
          </a:p>
          <a:p>
            <a:pPr algn="ctr"/>
            <a:endParaRPr lang="en-US" dirty="0"/>
          </a:p>
        </p:txBody>
      </p:sp>
      <p:sp>
        <p:nvSpPr>
          <p:cNvPr id="4" name="TextBox 3"/>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1</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7239000" cy="304800"/>
          </a:xfrm>
        </p:spPr>
        <p:txBody>
          <a:bodyPr>
            <a:normAutofit fontScale="90000"/>
          </a:bodyPr>
          <a:lstStyle/>
          <a:p>
            <a:r>
              <a:rPr lang="en-US" sz="2700" dirty="0" smtClean="0">
                <a:solidFill>
                  <a:srgbClr val="00B050"/>
                </a:solidFill>
                <a:latin typeface="+mn-lt"/>
              </a:rPr>
              <a:t/>
            </a:r>
            <a:br>
              <a:rPr lang="en-US" sz="2700" dirty="0" smtClean="0">
                <a:solidFill>
                  <a:srgbClr val="00B050"/>
                </a:solidFill>
                <a:latin typeface="+mn-lt"/>
              </a:rPr>
            </a:br>
            <a:r>
              <a:rPr lang="en-US" sz="2700" dirty="0" smtClean="0">
                <a:solidFill>
                  <a:srgbClr val="00B050"/>
                </a:solidFill>
                <a:latin typeface="+mn-lt"/>
              </a:rPr>
              <a:t/>
            </a:r>
            <a:br>
              <a:rPr lang="en-US" sz="2700" dirty="0" smtClean="0">
                <a:solidFill>
                  <a:srgbClr val="00B050"/>
                </a:solidFill>
                <a:latin typeface="+mn-lt"/>
              </a:rPr>
            </a:br>
            <a:r>
              <a:rPr lang="en-US" sz="2700" dirty="0" smtClean="0">
                <a:solidFill>
                  <a:srgbClr val="00B050"/>
                </a:solidFill>
                <a:latin typeface="+mn-lt"/>
              </a:rPr>
              <a:t/>
            </a:r>
            <a:br>
              <a:rPr lang="en-US" sz="2700" dirty="0" smtClean="0">
                <a:solidFill>
                  <a:srgbClr val="00B050"/>
                </a:solidFill>
                <a:latin typeface="+mn-lt"/>
              </a:rPr>
            </a:br>
            <a:r>
              <a:rPr lang="en-US" sz="2700" dirty="0" smtClean="0">
                <a:solidFill>
                  <a:srgbClr val="00B050"/>
                </a:solidFill>
                <a:latin typeface="+mn-lt"/>
              </a:rPr>
              <a:t/>
            </a:r>
            <a:br>
              <a:rPr lang="en-US" sz="2700" dirty="0" smtClean="0">
                <a:solidFill>
                  <a:srgbClr val="00B050"/>
                </a:solidFill>
                <a:latin typeface="+mn-lt"/>
              </a:rPr>
            </a:br>
            <a:r>
              <a:rPr lang="en-US" sz="2700" dirty="0" smtClean="0">
                <a:solidFill>
                  <a:srgbClr val="00B050"/>
                </a:solidFill>
                <a:latin typeface="+mn-lt"/>
              </a:rPr>
              <a:t/>
            </a:r>
            <a:br>
              <a:rPr lang="en-US" sz="2700" dirty="0" smtClean="0">
                <a:solidFill>
                  <a:srgbClr val="00B050"/>
                </a:solidFill>
                <a:latin typeface="+mn-lt"/>
              </a:rPr>
            </a:br>
            <a:r>
              <a:rPr lang="en-US" sz="2700" dirty="0" smtClean="0">
                <a:solidFill>
                  <a:srgbClr val="00B050"/>
                </a:solidFill>
                <a:latin typeface="+mn-lt"/>
              </a:rPr>
              <a:t/>
            </a:r>
            <a:br>
              <a:rPr lang="en-US" sz="2700" dirty="0" smtClean="0">
                <a:solidFill>
                  <a:srgbClr val="00B050"/>
                </a:solidFill>
                <a:latin typeface="+mn-lt"/>
              </a:rPr>
            </a:br>
            <a:r>
              <a:rPr lang="en-US" sz="2700" dirty="0" smtClean="0">
                <a:solidFill>
                  <a:srgbClr val="00B050"/>
                </a:solidFill>
                <a:latin typeface="+mn-lt"/>
              </a:rPr>
              <a:t/>
            </a:r>
            <a:br>
              <a:rPr lang="en-US" sz="2700" dirty="0" smtClean="0">
                <a:solidFill>
                  <a:srgbClr val="00B050"/>
                </a:solidFill>
                <a:latin typeface="+mn-lt"/>
              </a:rPr>
            </a:br>
            <a:r>
              <a:rPr lang="en-US" sz="2700" dirty="0" smtClean="0">
                <a:solidFill>
                  <a:srgbClr val="00B050"/>
                </a:solidFill>
                <a:latin typeface="+mn-lt"/>
              </a:rPr>
              <a:t/>
            </a:r>
            <a:br>
              <a:rPr lang="en-US" sz="2700" dirty="0" smtClean="0">
                <a:solidFill>
                  <a:srgbClr val="00B050"/>
                </a:solidFill>
                <a:latin typeface="+mn-lt"/>
              </a:rPr>
            </a:br>
            <a:r>
              <a:rPr lang="en-US" sz="2700" dirty="0" smtClean="0">
                <a:solidFill>
                  <a:srgbClr val="00B050"/>
                </a:solidFill>
                <a:latin typeface="+mn-lt"/>
              </a:rPr>
              <a:t/>
            </a:r>
            <a:br>
              <a:rPr lang="en-US" sz="2700" dirty="0" smtClean="0">
                <a:solidFill>
                  <a:srgbClr val="00B050"/>
                </a:solidFill>
                <a:latin typeface="+mn-lt"/>
              </a:rPr>
            </a:br>
            <a:r>
              <a:rPr lang="en-US" sz="2700" dirty="0" smtClean="0">
                <a:solidFill>
                  <a:srgbClr val="00B050"/>
                </a:solidFill>
                <a:latin typeface="+mn-lt"/>
              </a:rPr>
              <a:t/>
            </a:r>
            <a:br>
              <a:rPr lang="en-US" sz="2700" dirty="0" smtClean="0">
                <a:solidFill>
                  <a:srgbClr val="00B050"/>
                </a:solidFill>
                <a:latin typeface="+mn-lt"/>
              </a:rPr>
            </a:br>
            <a:r>
              <a:rPr lang="en-US" sz="2700" dirty="0" smtClean="0">
                <a:solidFill>
                  <a:srgbClr val="00B050"/>
                </a:solidFill>
                <a:latin typeface="+mn-lt"/>
              </a:rPr>
              <a:t>Stage Two:</a:t>
            </a:r>
            <a:br>
              <a:rPr lang="en-US" sz="2700" dirty="0" smtClean="0">
                <a:solidFill>
                  <a:srgbClr val="00B050"/>
                </a:solidFill>
                <a:latin typeface="+mn-lt"/>
              </a:rPr>
            </a:br>
            <a:r>
              <a:rPr lang="en-US" sz="2700" dirty="0" smtClean="0">
                <a:solidFill>
                  <a:srgbClr val="00B050"/>
                </a:solidFill>
                <a:latin typeface="+mn-lt"/>
              </a:rPr>
              <a:t>   </a:t>
            </a:r>
            <a:r>
              <a:rPr lang="en-US" sz="2700" dirty="0" smtClean="0">
                <a:latin typeface="+mn-lt"/>
              </a:rPr>
              <a:t>Launching the NFP requirement </a:t>
            </a:r>
            <a:r>
              <a:rPr lang="en-US" sz="2700" dirty="0" smtClean="0">
                <a:latin typeface="Bookman Old Style" pitchFamily="18" charset="0"/>
              </a:rPr>
              <a:t>strategy- </a:t>
            </a:r>
            <a:r>
              <a:rPr lang="en-US" sz="2200" i="1" dirty="0" smtClean="0">
                <a:latin typeface="Bookman Old Style" pitchFamily="18" charset="0"/>
              </a:rPr>
              <a:t>do’s and don’ts</a:t>
            </a:r>
            <a:r>
              <a:rPr lang="en-US" dirty="0" smtClean="0"/>
              <a:t/>
            </a:r>
            <a:br>
              <a:rPr lang="en-US" dirty="0" smtClean="0"/>
            </a:br>
            <a:r>
              <a:rPr lang="en-US" dirty="0" smtClean="0">
                <a:solidFill>
                  <a:srgbClr val="00B050"/>
                </a:solidFill>
                <a:latin typeface="+mn-lt"/>
              </a:rPr>
              <a:t/>
            </a:r>
            <a:br>
              <a:rPr lang="en-US" dirty="0" smtClean="0">
                <a:solidFill>
                  <a:srgbClr val="00B050"/>
                </a:solidFill>
                <a:latin typeface="+mn-lt"/>
              </a:rPr>
            </a:br>
            <a:endParaRPr lang="en-US" dirty="0">
              <a:solidFill>
                <a:srgbClr val="00B050"/>
              </a:solidFill>
              <a:latin typeface="+mn-lt"/>
            </a:endParaRPr>
          </a:p>
        </p:txBody>
      </p:sp>
      <p:sp>
        <p:nvSpPr>
          <p:cNvPr id="3" name="Content Placeholder 2"/>
          <p:cNvSpPr>
            <a:spLocks noGrp="1"/>
          </p:cNvSpPr>
          <p:nvPr>
            <p:ph idx="1"/>
          </p:nvPr>
        </p:nvSpPr>
        <p:spPr>
          <a:xfrm>
            <a:off x="457200" y="1676400"/>
            <a:ext cx="7239000" cy="4779336"/>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solidFill>
              <a:schemeClr val="accent6">
                <a:lumMod val="60000"/>
                <a:lumOff val="40000"/>
              </a:schemeClr>
            </a:solidFill>
          </a:ln>
        </p:spPr>
        <p:txBody>
          <a:bodyPr>
            <a:normAutofit/>
          </a:bodyPr>
          <a:lstStyle/>
          <a:p>
            <a:pPr>
              <a:buNone/>
            </a:pPr>
            <a:endParaRPr lang="en-US" dirty="0" smtClean="0"/>
          </a:p>
          <a:p>
            <a:pPr>
              <a:buNone/>
            </a:pPr>
            <a:r>
              <a:rPr lang="en-US" b="1" u="sng" dirty="0" smtClean="0"/>
              <a:t>Promotion, education</a:t>
            </a:r>
            <a:r>
              <a:rPr lang="en-US" dirty="0" smtClean="0"/>
              <a:t>, </a:t>
            </a:r>
            <a:r>
              <a:rPr lang="en-US" b="1" u="sng" dirty="0" smtClean="0"/>
              <a:t>trainings</a:t>
            </a:r>
            <a:r>
              <a:rPr lang="en-US" dirty="0" smtClean="0"/>
              <a:t> prior to implementation to prepare for the changes:</a:t>
            </a:r>
          </a:p>
          <a:p>
            <a:pPr>
              <a:buNone/>
            </a:pPr>
            <a:r>
              <a:rPr lang="en-US" b="1" u="sng" dirty="0" smtClean="0"/>
              <a:t>Clergy</a:t>
            </a:r>
            <a:r>
              <a:rPr lang="en-US" dirty="0" smtClean="0"/>
              <a:t>- mailings, workshops, seminars</a:t>
            </a:r>
          </a:p>
          <a:p>
            <a:pPr>
              <a:buNone/>
            </a:pPr>
            <a:r>
              <a:rPr lang="en-US" b="1" u="sng" dirty="0" smtClean="0"/>
              <a:t>Marriage Prep Lay Leadership- </a:t>
            </a:r>
            <a:r>
              <a:rPr lang="en-US" dirty="0" smtClean="0"/>
              <a:t>workshops, seminars, mandatory trainings</a:t>
            </a:r>
          </a:p>
          <a:p>
            <a:pPr>
              <a:buNone/>
            </a:pPr>
            <a:r>
              <a:rPr lang="en-US" b="1" u="sng" dirty="0" smtClean="0"/>
              <a:t>Laity</a:t>
            </a:r>
            <a:r>
              <a:rPr lang="en-US" dirty="0" smtClean="0"/>
              <a:t>- Articles in Diocesan newspaper, NFP Awareness Week announcements, Videos at Mass, etc.</a:t>
            </a:r>
          </a:p>
          <a:p>
            <a:pPr algn="ctr">
              <a:buNone/>
            </a:pPr>
            <a:r>
              <a:rPr lang="en-US" b="1" dirty="0" smtClean="0">
                <a:solidFill>
                  <a:schemeClr val="accent6">
                    <a:lumMod val="60000"/>
                    <a:lumOff val="40000"/>
                  </a:schemeClr>
                </a:solidFill>
              </a:rPr>
              <a:t> Important to Invest time, money, effort.</a:t>
            </a:r>
            <a:endParaRPr lang="en-US" b="1" dirty="0">
              <a:solidFill>
                <a:schemeClr val="accent6">
                  <a:lumMod val="60000"/>
                  <a:lumOff val="40000"/>
                </a:schemeClr>
              </a:solidFill>
            </a:endParaRPr>
          </a:p>
        </p:txBody>
      </p:sp>
      <p:sp>
        <p:nvSpPr>
          <p:cNvPr id="4" name="TextBox 3"/>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2</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447800"/>
            <a:ext cx="2057400" cy="120032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solidFill>
              <a:schemeClr val="accent6">
                <a:lumMod val="75000"/>
              </a:schemeClr>
            </a:solidFill>
          </a:ln>
        </p:spPr>
        <p:txBody>
          <a:bodyPr wrap="square">
            <a:spAutoFit/>
          </a:bodyPr>
          <a:lstStyle/>
          <a:p>
            <a:r>
              <a:rPr lang="en-US" b="1" dirty="0" smtClean="0"/>
              <a:t> </a:t>
            </a:r>
          </a:p>
          <a:p>
            <a:endParaRPr lang="en-US" b="1" dirty="0" smtClean="0"/>
          </a:p>
          <a:p>
            <a:r>
              <a:rPr lang="en-US" b="1" dirty="0" smtClean="0"/>
              <a:t>Fargo </a:t>
            </a:r>
          </a:p>
          <a:p>
            <a:pPr algn="ctr"/>
            <a:r>
              <a:rPr lang="en-US" b="1" dirty="0" smtClean="0"/>
              <a:t>Bathroom Ad</a:t>
            </a:r>
          </a:p>
        </p:txBody>
      </p:sp>
      <p:pic>
        <p:nvPicPr>
          <p:cNvPr id="1027" name="Picture 3"/>
          <p:cNvPicPr>
            <a:picLocks noChangeAspect="1" noChangeArrowheads="1"/>
          </p:cNvPicPr>
          <p:nvPr/>
        </p:nvPicPr>
        <p:blipFill>
          <a:blip r:embed="rId2" cstate="print"/>
          <a:srcRect l="8667" t="13395" r="49333" b="3349"/>
          <a:stretch>
            <a:fillRect/>
          </a:stretch>
        </p:blipFill>
        <p:spPr bwMode="auto">
          <a:xfrm>
            <a:off x="2438400" y="182880"/>
            <a:ext cx="5638385" cy="6675120"/>
          </a:xfrm>
          <a:prstGeom prst="rect">
            <a:avLst/>
          </a:prstGeom>
          <a:noFill/>
          <a:ln w="9525">
            <a:solidFill>
              <a:schemeClr val="tx1"/>
            </a:solidFill>
            <a:miter lim="800000"/>
            <a:headEnd/>
            <a:tailEnd/>
          </a:ln>
        </p:spPr>
      </p:pic>
      <p:sp>
        <p:nvSpPr>
          <p:cNvPr id="6" name="TextBox 5"/>
          <p:cNvSpPr txBox="1"/>
          <p:nvPr/>
        </p:nvSpPr>
        <p:spPr>
          <a:xfrm rot="5400000">
            <a:off x="7788568" y="2100555"/>
            <a:ext cx="1860996" cy="707886"/>
          </a:xfrm>
          <a:prstGeom prst="rect">
            <a:avLst/>
          </a:prstGeom>
          <a:noFill/>
        </p:spPr>
        <p:txBody>
          <a:bodyPr wrap="square" rtlCol="0">
            <a:spAutoFit/>
          </a:bodyPr>
          <a:lstStyle/>
          <a:p>
            <a:r>
              <a:rPr lang="en-US" sz="4000" b="1" dirty="0" smtClean="0">
                <a:solidFill>
                  <a:schemeClr val="bg1"/>
                </a:solidFill>
              </a:rPr>
              <a:t>Stage 2</a:t>
            </a:r>
            <a:endParaRPr lang="en-US" sz="4000" b="1"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12">
      <a:dk1>
        <a:sysClr val="windowText" lastClr="000000"/>
      </a:dk1>
      <a:lt1>
        <a:sysClr val="window" lastClr="FFFFFF"/>
      </a:lt1>
      <a:dk2>
        <a:srgbClr val="1919B3"/>
      </a:dk2>
      <a:lt2>
        <a:srgbClr val="D2D2D2"/>
      </a:lt2>
      <a:accent1>
        <a:srgbClr val="00B050"/>
      </a:accent1>
      <a:accent2>
        <a:srgbClr val="18CC43"/>
      </a:accent2>
      <a:accent3>
        <a:srgbClr val="9C007F"/>
      </a:accent3>
      <a:accent4>
        <a:srgbClr val="68007F"/>
      </a:accent4>
      <a:accent5>
        <a:srgbClr val="005BD3"/>
      </a:accent5>
      <a:accent6>
        <a:srgbClr val="00349E"/>
      </a:accent6>
      <a:hlink>
        <a:srgbClr val="4B98FF"/>
      </a:hlink>
      <a:folHlink>
        <a:srgbClr val="4B98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TotalTime>
  <Words>1431</Words>
  <Application>Microsoft Office PowerPoint</Application>
  <PresentationFormat>On-screen Show (4:3)</PresentationFormat>
  <Paragraphs>244</Paragraphs>
  <Slides>29</Slides>
  <Notes>10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Opulent</vt:lpstr>
      <vt:lpstr>PowerPoint Presentation</vt:lpstr>
      <vt:lpstr>PowerPoint Presentation</vt:lpstr>
      <vt:lpstr>Rev. Robert Cannon, JCL </vt:lpstr>
      <vt:lpstr>         Stage One-      Creating an NFP Requirement for Marriage      Prep (Goal &amp; Strategy) </vt:lpstr>
      <vt:lpstr>PowerPoint Presentation</vt:lpstr>
      <vt:lpstr>Diocese of Phoenix: 1998-2009 changes to marriage prep policy</vt:lpstr>
      <vt:lpstr>PowerPoint Presentation</vt:lpstr>
      <vt:lpstr>          Stage Two:    Launching the NFP requirement strategy- do’s and don’ts  </vt:lpstr>
      <vt:lpstr>PowerPoint Presentation</vt:lpstr>
      <vt:lpstr>Diocese of Phoenix  Marriage Prep Timeline</vt:lpstr>
      <vt:lpstr>     diocese of phoenix Multi Layered Approach</vt:lpstr>
      <vt:lpstr>            diocese of phoenix Multi Layered Approach </vt:lpstr>
      <vt:lpstr>Stage Three- Reality: How it has worked</vt:lpstr>
      <vt:lpstr>Stage four-  Results documented among couples, priests</vt:lpstr>
      <vt:lpstr>PowerPoint Presentation</vt:lpstr>
      <vt:lpstr>PowerPoint Presentation</vt:lpstr>
      <vt:lpstr>PowerPoint Presentation</vt:lpstr>
      <vt:lpstr>PowerPoint Presentation</vt:lpstr>
      <vt:lpstr>PowerPoint Presentation</vt:lpstr>
      <vt:lpstr>Diocese of Phoenix Client Statistics</vt:lpstr>
      <vt:lpstr>Diocese of Phoenix-Online NFP Stats</vt:lpstr>
      <vt:lpstr>Interest in Course at Beginning</vt:lpstr>
      <vt:lpstr>Intent of Use at Beginning</vt:lpstr>
      <vt:lpstr>Contraceptive Use at entry</vt:lpstr>
      <vt:lpstr>Intent of Use at End:  for Nfp-34%** undecided-31%* out of 78% respondents</vt:lpstr>
      <vt:lpstr>Final Intent of Use  61% yes to nfp, 39% say no  out of 607 online couples</vt:lpstr>
      <vt:lpstr>Phoenix- Client evaluation- part 1</vt:lpstr>
      <vt:lpstr>PowerPoint Presentation</vt:lpstr>
      <vt:lpstr>God’s Plan Evaluation Summary for the Diocese of Phoenix 2010-2012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Diocesan NFP Ministry</dc:title>
  <dc:creator>Leonard, Cindy</dc:creator>
  <cp:lastModifiedBy>TNotare</cp:lastModifiedBy>
  <cp:revision>43</cp:revision>
  <dcterms:created xsi:type="dcterms:W3CDTF">2006-08-16T00:00:00Z</dcterms:created>
  <dcterms:modified xsi:type="dcterms:W3CDTF">2014-01-10T20:14:33Z</dcterms:modified>
</cp:coreProperties>
</file>