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4"/>
  </p:notesMasterIdLst>
  <p:sldIdLst>
    <p:sldId id="256" r:id="rId2"/>
    <p:sldId id="266" r:id="rId3"/>
    <p:sldId id="265" r:id="rId4"/>
    <p:sldId id="303" r:id="rId5"/>
    <p:sldId id="304" r:id="rId6"/>
    <p:sldId id="307" r:id="rId7"/>
    <p:sldId id="316" r:id="rId8"/>
    <p:sldId id="308" r:id="rId9"/>
    <p:sldId id="309" r:id="rId10"/>
    <p:sldId id="310" r:id="rId11"/>
    <p:sldId id="306" r:id="rId12"/>
    <p:sldId id="259" r:id="rId13"/>
    <p:sldId id="258" r:id="rId14"/>
    <p:sldId id="260" r:id="rId15"/>
    <p:sldId id="261" r:id="rId16"/>
    <p:sldId id="257" r:id="rId17"/>
    <p:sldId id="264" r:id="rId18"/>
    <p:sldId id="305" r:id="rId19"/>
    <p:sldId id="329" r:id="rId20"/>
    <p:sldId id="313" r:id="rId21"/>
    <p:sldId id="317" r:id="rId22"/>
    <p:sldId id="318" r:id="rId23"/>
    <p:sldId id="319" r:id="rId24"/>
    <p:sldId id="320" r:id="rId25"/>
    <p:sldId id="274" r:id="rId26"/>
    <p:sldId id="311" r:id="rId27"/>
    <p:sldId id="312" r:id="rId28"/>
    <p:sldId id="302" r:id="rId29"/>
    <p:sldId id="289" r:id="rId30"/>
    <p:sldId id="315" r:id="rId31"/>
    <p:sldId id="321" r:id="rId32"/>
    <p:sldId id="322" r:id="rId33"/>
    <p:sldId id="323" r:id="rId34"/>
    <p:sldId id="324" r:id="rId35"/>
    <p:sldId id="325" r:id="rId36"/>
    <p:sldId id="326" r:id="rId37"/>
    <p:sldId id="327" r:id="rId38"/>
    <p:sldId id="328" r:id="rId39"/>
    <p:sldId id="298" r:id="rId40"/>
    <p:sldId id="299" r:id="rId41"/>
    <p:sldId id="314"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88" y="-64"/>
      </p:cViewPr>
      <p:guideLst>
        <p:guide orient="horz" pos="2160"/>
        <p:guide pos="2880"/>
      </p:guideLst>
    </p:cSldViewPr>
  </p:slideViewPr>
  <p:notesTextViewPr>
    <p:cViewPr>
      <p:scale>
        <a:sx n="1" d="1"/>
        <a:sy n="1" d="1"/>
      </p:scale>
      <p:origin x="0" y="0"/>
    </p:cViewPr>
  </p:notesTextViewPr>
  <p:sorterViewPr>
    <p:cViewPr>
      <p:scale>
        <a:sx n="100" d="100"/>
        <a:sy n="100" d="100"/>
      </p:scale>
      <p:origin x="0" y="8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C30CF-0F92-4927-A03A-793821101B1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491DC84-C027-4C89-92FF-864BC4EF815A}">
      <dgm:prSet phldrT="[Text]"/>
      <dgm:spPr/>
      <dgm:t>
        <a:bodyPr/>
        <a:lstStyle/>
        <a:p>
          <a:r>
            <a:rPr lang="en-US" dirty="0" smtClean="0"/>
            <a:t>NFP Core Theory</a:t>
          </a:r>
          <a:endParaRPr lang="en-US" dirty="0"/>
        </a:p>
      </dgm:t>
    </dgm:pt>
    <dgm:pt modelId="{665C14AB-A13F-40D5-A9DD-274D8B1B25AF}" type="parTrans" cxnId="{F45C5C77-14C4-444F-BE28-8F24E560D1F3}">
      <dgm:prSet/>
      <dgm:spPr/>
      <dgm:t>
        <a:bodyPr/>
        <a:lstStyle/>
        <a:p>
          <a:endParaRPr lang="en-US"/>
        </a:p>
      </dgm:t>
    </dgm:pt>
    <dgm:pt modelId="{219EBB20-4EC5-4DA5-A3EC-2370798A7D38}" type="sibTrans" cxnId="{F45C5C77-14C4-444F-BE28-8F24E560D1F3}">
      <dgm:prSet/>
      <dgm:spPr/>
      <dgm:t>
        <a:bodyPr/>
        <a:lstStyle/>
        <a:p>
          <a:endParaRPr lang="en-US"/>
        </a:p>
      </dgm:t>
    </dgm:pt>
    <dgm:pt modelId="{7D4B9777-9E88-4F0A-8A2A-D956C0EA273B}">
      <dgm:prSet phldrT="[Text]"/>
      <dgm:spPr/>
      <dgm:t>
        <a:bodyPr/>
        <a:lstStyle/>
        <a:p>
          <a:r>
            <a:rPr lang="en-US" dirty="0" smtClean="0"/>
            <a:t>NFP Practice </a:t>
          </a:r>
          <a:endParaRPr lang="en-US" dirty="0"/>
        </a:p>
      </dgm:t>
    </dgm:pt>
    <dgm:pt modelId="{41024463-7946-4570-AD23-1316E401723E}" type="parTrans" cxnId="{957AFF45-6D90-40BC-824A-D9BFC1B4AF3F}">
      <dgm:prSet/>
      <dgm:spPr/>
      <dgm:t>
        <a:bodyPr/>
        <a:lstStyle/>
        <a:p>
          <a:endParaRPr lang="en-US"/>
        </a:p>
      </dgm:t>
    </dgm:pt>
    <dgm:pt modelId="{0719A07C-183F-4E37-B736-0DD8ACA7092E}" type="sibTrans" cxnId="{957AFF45-6D90-40BC-824A-D9BFC1B4AF3F}">
      <dgm:prSet/>
      <dgm:spPr/>
      <dgm:t>
        <a:bodyPr/>
        <a:lstStyle/>
        <a:p>
          <a:endParaRPr lang="en-US"/>
        </a:p>
      </dgm:t>
    </dgm:pt>
    <dgm:pt modelId="{4CB7E449-8244-4B3D-9F9E-0220CB097C56}">
      <dgm:prSet phldrT="[Text]"/>
      <dgm:spPr/>
      <dgm:t>
        <a:bodyPr/>
        <a:lstStyle/>
        <a:p>
          <a:r>
            <a:rPr lang="en-US" dirty="0" smtClean="0"/>
            <a:t>NFP Med Application</a:t>
          </a:r>
          <a:endParaRPr lang="en-US" dirty="0"/>
        </a:p>
      </dgm:t>
    </dgm:pt>
    <dgm:pt modelId="{555ED7D2-3473-44EC-89F2-0DBF7DFFCC26}" type="sibTrans" cxnId="{0EFC7BFD-87EA-4EE7-98B8-476A4EBE2AFF}">
      <dgm:prSet/>
      <dgm:spPr/>
      <dgm:t>
        <a:bodyPr/>
        <a:lstStyle/>
        <a:p>
          <a:endParaRPr lang="en-US"/>
        </a:p>
      </dgm:t>
    </dgm:pt>
    <dgm:pt modelId="{763CB952-FDB1-404B-BB92-9C63D0E231E4}" type="parTrans" cxnId="{0EFC7BFD-87EA-4EE7-98B8-476A4EBE2AFF}">
      <dgm:prSet/>
      <dgm:spPr/>
      <dgm:t>
        <a:bodyPr/>
        <a:lstStyle/>
        <a:p>
          <a:endParaRPr lang="en-US"/>
        </a:p>
      </dgm:t>
    </dgm:pt>
    <dgm:pt modelId="{E4C112F0-9E7D-459A-88C2-E9564C0BCB91}" type="pres">
      <dgm:prSet presAssocID="{D82C30CF-0F92-4927-A03A-793821101B1D}" presName="Name0" presStyleCnt="0">
        <dgm:presLayoutVars>
          <dgm:dir/>
          <dgm:resizeHandles val="exact"/>
        </dgm:presLayoutVars>
      </dgm:prSet>
      <dgm:spPr/>
      <dgm:t>
        <a:bodyPr/>
        <a:lstStyle/>
        <a:p>
          <a:endParaRPr lang="en-US"/>
        </a:p>
      </dgm:t>
    </dgm:pt>
    <dgm:pt modelId="{705D38B5-887E-4434-A1A5-89A1427659E0}" type="pres">
      <dgm:prSet presAssocID="{E491DC84-C027-4C89-92FF-864BC4EF815A}" presName="node" presStyleLbl="node1" presStyleIdx="0" presStyleCnt="3">
        <dgm:presLayoutVars>
          <dgm:bulletEnabled val="1"/>
        </dgm:presLayoutVars>
      </dgm:prSet>
      <dgm:spPr/>
      <dgm:t>
        <a:bodyPr/>
        <a:lstStyle/>
        <a:p>
          <a:endParaRPr lang="en-US"/>
        </a:p>
      </dgm:t>
    </dgm:pt>
    <dgm:pt modelId="{DD8E2E40-09E7-41CC-9D9C-D44D38E83812}" type="pres">
      <dgm:prSet presAssocID="{219EBB20-4EC5-4DA5-A3EC-2370798A7D38}" presName="sibTrans" presStyleLbl="sibTrans2D1" presStyleIdx="0" presStyleCnt="3"/>
      <dgm:spPr/>
      <dgm:t>
        <a:bodyPr/>
        <a:lstStyle/>
        <a:p>
          <a:endParaRPr lang="en-US"/>
        </a:p>
      </dgm:t>
    </dgm:pt>
    <dgm:pt modelId="{7FF24083-BEB2-467B-A4F9-EAB43A10A7E2}" type="pres">
      <dgm:prSet presAssocID="{219EBB20-4EC5-4DA5-A3EC-2370798A7D38}" presName="connectorText" presStyleLbl="sibTrans2D1" presStyleIdx="0" presStyleCnt="3"/>
      <dgm:spPr/>
      <dgm:t>
        <a:bodyPr/>
        <a:lstStyle/>
        <a:p>
          <a:endParaRPr lang="en-US"/>
        </a:p>
      </dgm:t>
    </dgm:pt>
    <dgm:pt modelId="{6468C339-8221-4160-8E4C-B2DDF66E6FE3}" type="pres">
      <dgm:prSet presAssocID="{4CB7E449-8244-4B3D-9F9E-0220CB097C56}" presName="node" presStyleLbl="node1" presStyleIdx="1" presStyleCnt="3">
        <dgm:presLayoutVars>
          <dgm:bulletEnabled val="1"/>
        </dgm:presLayoutVars>
      </dgm:prSet>
      <dgm:spPr/>
      <dgm:t>
        <a:bodyPr/>
        <a:lstStyle/>
        <a:p>
          <a:endParaRPr lang="en-US"/>
        </a:p>
      </dgm:t>
    </dgm:pt>
    <dgm:pt modelId="{6EC63741-E17E-4315-BF4B-E99D76CA903F}" type="pres">
      <dgm:prSet presAssocID="{555ED7D2-3473-44EC-89F2-0DBF7DFFCC26}" presName="sibTrans" presStyleLbl="sibTrans2D1" presStyleIdx="1" presStyleCnt="3"/>
      <dgm:spPr/>
      <dgm:t>
        <a:bodyPr/>
        <a:lstStyle/>
        <a:p>
          <a:endParaRPr lang="en-US"/>
        </a:p>
      </dgm:t>
    </dgm:pt>
    <dgm:pt modelId="{73323214-10A8-4DD5-84B9-8BABC3E7F69F}" type="pres">
      <dgm:prSet presAssocID="{555ED7D2-3473-44EC-89F2-0DBF7DFFCC26}" presName="connectorText" presStyleLbl="sibTrans2D1" presStyleIdx="1" presStyleCnt="3"/>
      <dgm:spPr/>
      <dgm:t>
        <a:bodyPr/>
        <a:lstStyle/>
        <a:p>
          <a:endParaRPr lang="en-US"/>
        </a:p>
      </dgm:t>
    </dgm:pt>
    <dgm:pt modelId="{78DA4A14-E0AE-4C67-B522-7DC5A1EAB522}" type="pres">
      <dgm:prSet presAssocID="{7D4B9777-9E88-4F0A-8A2A-D956C0EA273B}" presName="node" presStyleLbl="node1" presStyleIdx="2" presStyleCnt="3">
        <dgm:presLayoutVars>
          <dgm:bulletEnabled val="1"/>
        </dgm:presLayoutVars>
      </dgm:prSet>
      <dgm:spPr/>
      <dgm:t>
        <a:bodyPr/>
        <a:lstStyle/>
        <a:p>
          <a:endParaRPr lang="en-US"/>
        </a:p>
      </dgm:t>
    </dgm:pt>
    <dgm:pt modelId="{B37765CF-32F9-4AEF-A3EA-C9E2350EA1F3}" type="pres">
      <dgm:prSet presAssocID="{0719A07C-183F-4E37-B736-0DD8ACA7092E}" presName="sibTrans" presStyleLbl="sibTrans2D1" presStyleIdx="2" presStyleCnt="3"/>
      <dgm:spPr/>
      <dgm:t>
        <a:bodyPr/>
        <a:lstStyle/>
        <a:p>
          <a:endParaRPr lang="en-US"/>
        </a:p>
      </dgm:t>
    </dgm:pt>
    <dgm:pt modelId="{E0338548-BA72-412A-A69B-1BB13C30AA7C}" type="pres">
      <dgm:prSet presAssocID="{0719A07C-183F-4E37-B736-0DD8ACA7092E}" presName="connectorText" presStyleLbl="sibTrans2D1" presStyleIdx="2" presStyleCnt="3"/>
      <dgm:spPr/>
      <dgm:t>
        <a:bodyPr/>
        <a:lstStyle/>
        <a:p>
          <a:endParaRPr lang="en-US"/>
        </a:p>
      </dgm:t>
    </dgm:pt>
  </dgm:ptLst>
  <dgm:cxnLst>
    <dgm:cxn modelId="{0EFC7BFD-87EA-4EE7-98B8-476A4EBE2AFF}" srcId="{D82C30CF-0F92-4927-A03A-793821101B1D}" destId="{4CB7E449-8244-4B3D-9F9E-0220CB097C56}" srcOrd="1" destOrd="0" parTransId="{763CB952-FDB1-404B-BB92-9C63D0E231E4}" sibTransId="{555ED7D2-3473-44EC-89F2-0DBF7DFFCC26}"/>
    <dgm:cxn modelId="{014F0708-15BD-4074-A498-C54F659D5AFC}" type="presOf" srcId="{219EBB20-4EC5-4DA5-A3EC-2370798A7D38}" destId="{DD8E2E40-09E7-41CC-9D9C-D44D38E83812}" srcOrd="0" destOrd="0" presId="urn:microsoft.com/office/officeart/2005/8/layout/cycle7"/>
    <dgm:cxn modelId="{20118A4F-D9CD-4126-9E32-566B436CC1EF}" type="presOf" srcId="{219EBB20-4EC5-4DA5-A3EC-2370798A7D38}" destId="{7FF24083-BEB2-467B-A4F9-EAB43A10A7E2}" srcOrd="1" destOrd="0" presId="urn:microsoft.com/office/officeart/2005/8/layout/cycle7"/>
    <dgm:cxn modelId="{3F818E66-D6B1-4FF2-BF39-F2AE3C8B1A1B}" type="presOf" srcId="{0719A07C-183F-4E37-B736-0DD8ACA7092E}" destId="{E0338548-BA72-412A-A69B-1BB13C30AA7C}" srcOrd="1" destOrd="0" presId="urn:microsoft.com/office/officeart/2005/8/layout/cycle7"/>
    <dgm:cxn modelId="{957AFF45-6D90-40BC-824A-D9BFC1B4AF3F}" srcId="{D82C30CF-0F92-4927-A03A-793821101B1D}" destId="{7D4B9777-9E88-4F0A-8A2A-D956C0EA273B}" srcOrd="2" destOrd="0" parTransId="{41024463-7946-4570-AD23-1316E401723E}" sibTransId="{0719A07C-183F-4E37-B736-0DD8ACA7092E}"/>
    <dgm:cxn modelId="{A9D11086-9F48-4739-BC94-B242D577744B}" type="presOf" srcId="{E491DC84-C027-4C89-92FF-864BC4EF815A}" destId="{705D38B5-887E-4434-A1A5-89A1427659E0}" srcOrd="0" destOrd="0" presId="urn:microsoft.com/office/officeart/2005/8/layout/cycle7"/>
    <dgm:cxn modelId="{5142DB75-B0FF-4EAA-9A99-167F065A80E8}" type="presOf" srcId="{7D4B9777-9E88-4F0A-8A2A-D956C0EA273B}" destId="{78DA4A14-E0AE-4C67-B522-7DC5A1EAB522}" srcOrd="0" destOrd="0" presId="urn:microsoft.com/office/officeart/2005/8/layout/cycle7"/>
    <dgm:cxn modelId="{F45C5C77-14C4-444F-BE28-8F24E560D1F3}" srcId="{D82C30CF-0F92-4927-A03A-793821101B1D}" destId="{E491DC84-C027-4C89-92FF-864BC4EF815A}" srcOrd="0" destOrd="0" parTransId="{665C14AB-A13F-40D5-A9DD-274D8B1B25AF}" sibTransId="{219EBB20-4EC5-4DA5-A3EC-2370798A7D38}"/>
    <dgm:cxn modelId="{DE36A113-6112-4931-A956-E7367D5B8009}" type="presOf" srcId="{0719A07C-183F-4E37-B736-0DD8ACA7092E}" destId="{B37765CF-32F9-4AEF-A3EA-C9E2350EA1F3}" srcOrd="0" destOrd="0" presId="urn:microsoft.com/office/officeart/2005/8/layout/cycle7"/>
    <dgm:cxn modelId="{8309BFE2-1340-4FE4-A5A8-0F54F88AA14E}" type="presOf" srcId="{D82C30CF-0F92-4927-A03A-793821101B1D}" destId="{E4C112F0-9E7D-459A-88C2-E9564C0BCB91}" srcOrd="0" destOrd="0" presId="urn:microsoft.com/office/officeart/2005/8/layout/cycle7"/>
    <dgm:cxn modelId="{D056FA5E-E8E1-4CDA-BB58-36D79EF4F17B}" type="presOf" srcId="{555ED7D2-3473-44EC-89F2-0DBF7DFFCC26}" destId="{6EC63741-E17E-4315-BF4B-E99D76CA903F}" srcOrd="0" destOrd="0" presId="urn:microsoft.com/office/officeart/2005/8/layout/cycle7"/>
    <dgm:cxn modelId="{C93DFE95-D635-4F53-8537-BCFC785E9FCB}" type="presOf" srcId="{4CB7E449-8244-4B3D-9F9E-0220CB097C56}" destId="{6468C339-8221-4160-8E4C-B2DDF66E6FE3}" srcOrd="0" destOrd="0" presId="urn:microsoft.com/office/officeart/2005/8/layout/cycle7"/>
    <dgm:cxn modelId="{19BCE44B-97E8-48BA-B554-4BC64CDE5577}" type="presOf" srcId="{555ED7D2-3473-44EC-89F2-0DBF7DFFCC26}" destId="{73323214-10A8-4DD5-84B9-8BABC3E7F69F}" srcOrd="1" destOrd="0" presId="urn:microsoft.com/office/officeart/2005/8/layout/cycle7"/>
    <dgm:cxn modelId="{BFBB8726-34AE-4B3C-9406-265ECA268EFC}" type="presParOf" srcId="{E4C112F0-9E7D-459A-88C2-E9564C0BCB91}" destId="{705D38B5-887E-4434-A1A5-89A1427659E0}" srcOrd="0" destOrd="0" presId="urn:microsoft.com/office/officeart/2005/8/layout/cycle7"/>
    <dgm:cxn modelId="{A5E1A728-DF16-4FE0-9CF4-4B70A2232712}" type="presParOf" srcId="{E4C112F0-9E7D-459A-88C2-E9564C0BCB91}" destId="{DD8E2E40-09E7-41CC-9D9C-D44D38E83812}" srcOrd="1" destOrd="0" presId="urn:microsoft.com/office/officeart/2005/8/layout/cycle7"/>
    <dgm:cxn modelId="{F0015181-341D-4469-BADA-432E22226D4E}" type="presParOf" srcId="{DD8E2E40-09E7-41CC-9D9C-D44D38E83812}" destId="{7FF24083-BEB2-467B-A4F9-EAB43A10A7E2}" srcOrd="0" destOrd="0" presId="urn:microsoft.com/office/officeart/2005/8/layout/cycle7"/>
    <dgm:cxn modelId="{468FF3A6-3154-4183-9206-616DDFF0F683}" type="presParOf" srcId="{E4C112F0-9E7D-459A-88C2-E9564C0BCB91}" destId="{6468C339-8221-4160-8E4C-B2DDF66E6FE3}" srcOrd="2" destOrd="0" presId="urn:microsoft.com/office/officeart/2005/8/layout/cycle7"/>
    <dgm:cxn modelId="{52D0237A-9021-42F4-8218-D7A6FF11362F}" type="presParOf" srcId="{E4C112F0-9E7D-459A-88C2-E9564C0BCB91}" destId="{6EC63741-E17E-4315-BF4B-E99D76CA903F}" srcOrd="3" destOrd="0" presId="urn:microsoft.com/office/officeart/2005/8/layout/cycle7"/>
    <dgm:cxn modelId="{5D46F078-8F35-4423-B86E-0051F1F62D7C}" type="presParOf" srcId="{6EC63741-E17E-4315-BF4B-E99D76CA903F}" destId="{73323214-10A8-4DD5-84B9-8BABC3E7F69F}" srcOrd="0" destOrd="0" presId="urn:microsoft.com/office/officeart/2005/8/layout/cycle7"/>
    <dgm:cxn modelId="{287C40ED-24E4-4356-93F3-61C5BEFF952C}" type="presParOf" srcId="{E4C112F0-9E7D-459A-88C2-E9564C0BCB91}" destId="{78DA4A14-E0AE-4C67-B522-7DC5A1EAB522}" srcOrd="4" destOrd="0" presId="urn:microsoft.com/office/officeart/2005/8/layout/cycle7"/>
    <dgm:cxn modelId="{DC46A428-BC25-49D2-A6A5-8313B5A6E486}" type="presParOf" srcId="{E4C112F0-9E7D-459A-88C2-E9564C0BCB91}" destId="{B37765CF-32F9-4AEF-A3EA-C9E2350EA1F3}" srcOrd="5" destOrd="0" presId="urn:microsoft.com/office/officeart/2005/8/layout/cycle7"/>
    <dgm:cxn modelId="{2F954BE4-3F68-4AFE-8841-6EE9DA2408AB}" type="presParOf" srcId="{B37765CF-32F9-4AEF-A3EA-C9E2350EA1F3}" destId="{E0338548-BA72-412A-A69B-1BB13C30AA7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38B5-887E-4434-A1A5-89A1427659E0}">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NFP Core Theory</a:t>
          </a:r>
          <a:endParaRPr lang="en-US" sz="3100" kern="1200" dirty="0"/>
        </a:p>
      </dsp:txBody>
      <dsp:txXfrm>
        <a:off x="2977756" y="35837"/>
        <a:ext cx="2274087" cy="1102735"/>
      </dsp:txXfrm>
    </dsp:sp>
    <dsp:sp modelId="{DD8E2E40-09E7-41CC-9D9C-D44D38E83812}">
      <dsp:nvSpPr>
        <dsp:cNvPr id="0" name=""/>
        <dsp:cNvSpPr/>
      </dsp:nvSpPr>
      <dsp:spPr>
        <a:xfrm rot="3600000">
          <a:off x="447137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94367" y="2139989"/>
        <a:ext cx="975885" cy="245983"/>
      </dsp:txXfrm>
    </dsp:sp>
    <dsp:sp modelId="{6468C339-8221-4160-8E4C-B2DDF66E6FE3}">
      <dsp:nvSpPr>
        <dsp:cNvPr id="0" name=""/>
        <dsp:cNvSpPr/>
      </dsp:nvSpPr>
      <dsp:spPr>
        <a:xfrm>
          <a:off x="4878468" y="3353082"/>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NFP Med Application</a:t>
          </a:r>
          <a:endParaRPr lang="en-US" sz="3100" kern="1200" dirty="0"/>
        </a:p>
      </dsp:txBody>
      <dsp:txXfrm>
        <a:off x="4912776" y="3387390"/>
        <a:ext cx="2274087" cy="1102735"/>
      </dsp:txXfrm>
    </dsp:sp>
    <dsp:sp modelId="{6EC63741-E17E-4315-BF4B-E99D76CA903F}">
      <dsp:nvSpPr>
        <dsp:cNvPr id="0" name=""/>
        <dsp:cNvSpPr/>
      </dsp:nvSpPr>
      <dsp:spPr>
        <a:xfrm rot="10800000">
          <a:off x="3503865" y="3733771"/>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626857" y="3815766"/>
        <a:ext cx="975885" cy="245983"/>
      </dsp:txXfrm>
    </dsp:sp>
    <dsp:sp modelId="{78DA4A14-E0AE-4C67-B522-7DC5A1EAB522}">
      <dsp:nvSpPr>
        <dsp:cNvPr id="0" name=""/>
        <dsp:cNvSpPr/>
      </dsp:nvSpPr>
      <dsp:spPr>
        <a:xfrm>
          <a:off x="1008428" y="3353082"/>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NFP Practice </a:t>
          </a:r>
          <a:endParaRPr lang="en-US" sz="3100" kern="1200" dirty="0"/>
        </a:p>
      </dsp:txBody>
      <dsp:txXfrm>
        <a:off x="1042736" y="3387390"/>
        <a:ext cx="2274087" cy="1102735"/>
      </dsp:txXfrm>
    </dsp:sp>
    <dsp:sp modelId="{B37765CF-32F9-4AEF-A3EA-C9E2350EA1F3}">
      <dsp:nvSpPr>
        <dsp:cNvPr id="0" name=""/>
        <dsp:cNvSpPr/>
      </dsp:nvSpPr>
      <dsp:spPr>
        <a:xfrm rot="18000000">
          <a:off x="253635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59347" y="2139989"/>
        <a:ext cx="975885" cy="2459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F127F-B4AA-4D93-AB47-3F2ED6E459C7}"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D17EC-2F7C-4B38-9DDF-5AFEEEE3F423}" type="slidenum">
              <a:rPr lang="en-US" smtClean="0"/>
              <a:pPr/>
              <a:t>‹#›</a:t>
            </a:fld>
            <a:endParaRPr lang="en-US"/>
          </a:p>
        </p:txBody>
      </p:sp>
    </p:spTree>
    <p:extLst>
      <p:ext uri="{BB962C8B-B14F-4D97-AF65-F5344CB8AC3E}">
        <p14:creationId xmlns:p14="http://schemas.microsoft.com/office/powerpoint/2010/main" val="74804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fld id="{2A90F438-F110-49EC-96DD-B8A79C4DE03B}" type="slidenum">
              <a:rPr lang="en-US" smtClean="0">
                <a:latin typeface="Times New Roman" pitchFamily="18" charset="0"/>
              </a:rPr>
              <a:pPr/>
              <a:t>12</a:t>
            </a:fld>
            <a:endParaRPr lang="en-US" smtClean="0">
              <a:latin typeface="Times New Roman" pitchFamily="18" charset="0"/>
            </a:endParaRPr>
          </a:p>
        </p:txBody>
      </p:sp>
      <p:sp>
        <p:nvSpPr>
          <p:cNvPr id="157699" name="Slide Image Placeholder 1"/>
          <p:cNvSpPr>
            <a:spLocks noGrp="1" noRot="1" noChangeAspect="1" noTextEdit="1"/>
          </p:cNvSpPr>
          <p:nvPr>
            <p:ph type="sldImg"/>
          </p:nvPr>
        </p:nvSpPr>
        <p:spPr>
          <a:xfrm>
            <a:off x="1144588" y="685800"/>
            <a:ext cx="4573587" cy="3430588"/>
          </a:xfrm>
          <a:ln/>
        </p:spPr>
      </p:sp>
      <p:sp>
        <p:nvSpPr>
          <p:cNvPr id="157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  The charting system will also notify the user of possible health problems, like unusual bleeding, infertility, and cycle dynamics that are out of the norm.  However, none of these systems have been studied for their efficacy and ease of use – furthermore, their efficacy will only be as good as the NFP method that they provide.</a:t>
            </a:r>
          </a:p>
        </p:txBody>
      </p:sp>
      <p:sp>
        <p:nvSpPr>
          <p:cNvPr id="157701" name="Slide Number Placeholder 3"/>
          <p:cNvSpPr txBox="1">
            <a:spLocks noGrp="1"/>
          </p:cNvSpPr>
          <p:nvPr/>
        </p:nvSpPr>
        <p:spPr bwMode="auto">
          <a:xfrm>
            <a:off x="3886200" y="8687039"/>
            <a:ext cx="2971800" cy="4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7" tIns="45639" rIns="91277" bIns="45639" anchor="b"/>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a:fld id="{65A526E8-5C76-4602-8C77-D1DEFA5254EB}" type="slidenum">
              <a:rPr lang="en-US" sz="1200"/>
              <a:pPr algn="r"/>
              <a:t>12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fld id="{E7ED00C4-0845-4F2F-B649-1E677BEAA7FE}" type="slidenum">
              <a:rPr lang="en-US" smtClean="0"/>
              <a:pPr/>
              <a:t>13</a:t>
            </a:fld>
            <a:endParaRPr lang="en-US" smtClean="0"/>
          </a:p>
        </p:txBody>
      </p:sp>
      <p:sp>
        <p:nvSpPr>
          <p:cNvPr id="156675" name="Slide Image Placeholder 1"/>
          <p:cNvSpPr>
            <a:spLocks noGrp="1" noRot="1" noChangeAspect="1" noTextEdit="1"/>
          </p:cNvSpPr>
          <p:nvPr>
            <p:ph type="sldImg"/>
          </p:nvPr>
        </p:nvSpPr>
        <p:spPr>
          <a:xfrm>
            <a:off x="1144588" y="685800"/>
            <a:ext cx="4573587" cy="3430588"/>
          </a:xfrm>
          <a:ln/>
        </p:spPr>
      </p:sp>
      <p:sp>
        <p:nvSpPr>
          <p:cNvPr id="156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At Marquette University we recently received grant from the Our Sunday Visitor Institute to develop an online system to provide NFP services – i.e., to teach couples to use NFP.  Over the past 5 years we have discovered that couples are reluctant to come to a on site setting for in-person NFP services and often do not show up for appointments.   Furthermore, we receive e-mail requests to learn NFP over the e-mail system on a weekly basis.  An online service system for NFP is efficient in being able to reach people around the world.</a:t>
            </a:r>
          </a:p>
          <a:p>
            <a:pPr eaLnBrk="1" hangingPunct="1">
              <a:spcBef>
                <a:spcPct val="0"/>
              </a:spcBef>
            </a:pPr>
            <a:r>
              <a:rPr lang="en-US" smtClean="0">
                <a:latin typeface="Arial" pitchFamily="34" charset="0"/>
              </a:rPr>
              <a:t>The Marquette online NFP services are in development.  We currently have a web portal – as shown in this slide – and hope to have a prototype for testing by January 1</a:t>
            </a:r>
            <a:r>
              <a:rPr lang="en-US" baseline="30000" smtClean="0">
                <a:latin typeface="Arial" pitchFamily="34" charset="0"/>
              </a:rPr>
              <a:t>st</a:t>
            </a:r>
            <a:r>
              <a:rPr lang="en-US" smtClean="0">
                <a:latin typeface="Arial" pitchFamily="34" charset="0"/>
              </a:rPr>
              <a:t>.  The proposed web site will have free information on NFP, downloadable charting systems, and a short video clip on how to use NFP.  For those couples who register on the site they will be able to use our electronic charting system, access discussion rooms, and have consultation from professional nurse NFP teachers, a NFP only physician, and a Catholic moral theologian. </a:t>
            </a:r>
          </a:p>
        </p:txBody>
      </p:sp>
      <p:sp>
        <p:nvSpPr>
          <p:cNvPr id="156677" name="Slide Number Placeholder 3"/>
          <p:cNvSpPr txBox="1">
            <a:spLocks noGrp="1"/>
          </p:cNvSpPr>
          <p:nvPr/>
        </p:nvSpPr>
        <p:spPr bwMode="auto">
          <a:xfrm>
            <a:off x="3886200" y="8687039"/>
            <a:ext cx="2971800" cy="4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7" tIns="45639" rIns="91277" bIns="45639" anchor="b"/>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a:fld id="{E7C3AAB6-758D-46AC-BC19-8B18776FD28D}" type="slidenum">
              <a:rPr lang="en-US" sz="1200">
                <a:latin typeface="Times New Roman" pitchFamily="18" charset="0"/>
              </a:rPr>
              <a:pPr algn="r"/>
              <a:t>13</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fld id="{05EF4780-4978-40ED-BDBD-A03BDE837360}"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We also have user forums were the user can contact a professional nurse either through the forums or by special messages.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Professional nurse,</a:t>
            </a:r>
          </a:p>
          <a:p>
            <a:pPr eaLnBrk="1" hangingPunct="1">
              <a:spcBef>
                <a:spcPct val="0"/>
              </a:spcBef>
            </a:pPr>
            <a:r>
              <a:rPr lang="en-US" smtClean="0">
                <a:ea typeface="ＭＳ Ｐゴシック" pitchFamily="34" charset="-128"/>
              </a:rPr>
              <a:t>Ob/Gyn</a:t>
            </a:r>
          </a:p>
          <a:p>
            <a:pPr eaLnBrk="1" hangingPunct="1">
              <a:spcBef>
                <a:spcPct val="0"/>
              </a:spcBef>
            </a:pPr>
            <a:r>
              <a:rPr lang="en-US" smtClean="0">
                <a:ea typeface="ＭＳ Ｐゴシック" pitchFamily="34" charset="-128"/>
              </a:rPr>
              <a:t>Bioethicist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Many respondants indicate that they learn from the questions and answers provided from other women.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receive from 4-10 questions a day (some very complicated) and answer each within 24 hours or less.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actually have a duplicate of this Web site for a Federally funded study.</a:t>
            </a:r>
          </a:p>
          <a:p>
            <a:pPr eaLnBrk="1" hangingPunct="1">
              <a:spcBef>
                <a:spcPct val="0"/>
              </a:spcBef>
            </a:pPr>
            <a:endParaRPr lang="en-US" smtClean="0">
              <a:ea typeface="ＭＳ Ｐゴシック" pitchFamily="34" charset="-128"/>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AFF95AC-3EFD-4C05-856D-B2E21D9BDF93}" type="slidenum">
              <a:rPr lang="en-US" smtClean="0">
                <a:latin typeface="Arial" charset="0"/>
                <a:ea typeface="ＭＳ Ｐゴシック" pitchFamily="34" charset="-128"/>
              </a:rPr>
              <a:pPr eaLnBrk="1" hangingPunct="1"/>
              <a:t>18</a:t>
            </a:fld>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We also have user forums were the user can contact a professional nurse either through the forums or by special messages.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Professional nurse,</a:t>
            </a:r>
          </a:p>
          <a:p>
            <a:pPr eaLnBrk="1" hangingPunct="1">
              <a:spcBef>
                <a:spcPct val="0"/>
              </a:spcBef>
            </a:pPr>
            <a:r>
              <a:rPr lang="en-US" smtClean="0">
                <a:ea typeface="ＭＳ Ｐゴシック" pitchFamily="34" charset="-128"/>
              </a:rPr>
              <a:t>Ob/Gyn</a:t>
            </a:r>
          </a:p>
          <a:p>
            <a:pPr eaLnBrk="1" hangingPunct="1">
              <a:spcBef>
                <a:spcPct val="0"/>
              </a:spcBef>
            </a:pPr>
            <a:r>
              <a:rPr lang="en-US" smtClean="0">
                <a:ea typeface="ＭＳ Ｐゴシック" pitchFamily="34" charset="-128"/>
              </a:rPr>
              <a:t>Bioethicist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Many respondants indicate that they learn from the questions and answers provided from other women.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receive from 4-10 questions a day (some very complicated) and answer each within 24 hours or less.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actually have a duplicate of this Web site for a Federally funded study.</a:t>
            </a:r>
          </a:p>
          <a:p>
            <a:pPr eaLnBrk="1" hangingPunct="1">
              <a:spcBef>
                <a:spcPct val="0"/>
              </a:spcBef>
            </a:pPr>
            <a:endParaRPr lang="en-US" smtClean="0">
              <a:ea typeface="ＭＳ Ｐゴシック" pitchFamily="34" charset="-128"/>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2DE4C25-69D0-41E1-860B-454C579D63CC}" type="slidenum">
              <a:rPr lang="en-US" smtClean="0">
                <a:latin typeface="Arial" charset="0"/>
                <a:ea typeface="ＭＳ Ｐゴシック" pitchFamily="34" charset="-128"/>
              </a:rPr>
              <a:pPr eaLnBrk="1" hangingPunct="1"/>
              <a:t>21</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4A685-CC1D-41E3-BF59-4995458D34AE}"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402667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4A685-CC1D-41E3-BF59-4995458D34AE}"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216450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4A685-CC1D-41E3-BF59-4995458D34AE}"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50479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320" y="1295400"/>
            <a:ext cx="3840480" cy="4525963"/>
          </a:xfrm>
        </p:spPr>
        <p:txBody>
          <a:bodyPr/>
          <a:lstStyle>
            <a:lvl1pPr>
              <a:defRPr sz="2000">
                <a:solidFill>
                  <a:srgbClr val="00397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840480" cy="4525963"/>
          </a:xfrm>
        </p:spPr>
        <p:txBody>
          <a:bodyPr/>
          <a:lstStyle>
            <a:lvl1pPr>
              <a:defRPr sz="2000">
                <a:solidFill>
                  <a:srgbClr val="00397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38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ot;End&quot;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2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990600" y="1722437"/>
            <a:ext cx="61722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200"/>
            </a:lvl1pPr>
          </a:lstStyle>
          <a:p>
            <a:r>
              <a:rPr lang="en-US" dirty="0" smtClean="0"/>
              <a:t>Subhead 20</a:t>
            </a:r>
          </a:p>
          <a:p>
            <a:r>
              <a:rPr lang="en-US" dirty="0" smtClean="0"/>
              <a:t>Bullet 18</a:t>
            </a:r>
          </a:p>
          <a:p>
            <a:pPr lvl="2"/>
            <a:r>
              <a:rPr lang="en-US" dirty="0" smtClean="0"/>
              <a:t>Bullet 14</a:t>
            </a:r>
          </a:p>
          <a:p>
            <a:pPr lvl="2"/>
            <a:r>
              <a:rPr lang="en-US" dirty="0" smtClean="0"/>
              <a:t>Bullet 14</a:t>
            </a:r>
          </a:p>
          <a:p>
            <a:pPr lvl="2"/>
            <a:endParaRPr lang="en-US" dirty="0" smtClean="0"/>
          </a:p>
          <a:p>
            <a:r>
              <a:rPr lang="en-US" dirty="0" smtClean="0"/>
              <a:t>Subhead 20</a:t>
            </a:r>
          </a:p>
          <a:p>
            <a:r>
              <a:rPr lang="en-US" dirty="0" smtClean="0"/>
              <a:t>Bullet 18</a:t>
            </a:r>
          </a:p>
          <a:p>
            <a:pPr lvl="2"/>
            <a:r>
              <a:rPr lang="en-US" dirty="0" smtClean="0"/>
              <a:t>Bullet 14</a:t>
            </a:r>
          </a:p>
          <a:p>
            <a:pPr lvl="2"/>
            <a:r>
              <a:rPr lang="en-US" dirty="0" smtClean="0"/>
              <a:t>Bullet 14</a:t>
            </a:r>
          </a:p>
          <a:p>
            <a:endParaRPr lang="en-US" dirty="0" smtClean="0"/>
          </a:p>
          <a:p>
            <a:r>
              <a:rPr lang="en-US" dirty="0" smtClean="0"/>
              <a:t>Subhead 20</a:t>
            </a:r>
          </a:p>
          <a:p>
            <a:r>
              <a:rPr lang="en-US" dirty="0" smtClean="0"/>
              <a:t>Bullet 18</a:t>
            </a:r>
          </a:p>
          <a:p>
            <a:pPr lvl="2"/>
            <a:r>
              <a:rPr lang="en-US" dirty="0" smtClean="0"/>
              <a:t>Bullet 14</a:t>
            </a:r>
          </a:p>
          <a:p>
            <a:pPr lvl="2"/>
            <a:endParaRPr lang="en-US" dirty="0" smtClean="0"/>
          </a:p>
        </p:txBody>
      </p:sp>
      <p:sp>
        <p:nvSpPr>
          <p:cNvPr id="4" name="Text Placeholder 2"/>
          <p:cNvSpPr>
            <a:spLocks noGrp="1"/>
          </p:cNvSpPr>
          <p:nvPr>
            <p:ph type="body" idx="10"/>
          </p:nvPr>
        </p:nvSpPr>
        <p:spPr>
          <a:xfrm>
            <a:off x="883920" y="1066800"/>
            <a:ext cx="4572000" cy="639762"/>
          </a:xfrm>
        </p:spPr>
        <p:txBody>
          <a:bodyPr anchor="b"/>
          <a:lstStyle>
            <a:lvl1pPr marL="0" indent="0">
              <a:buNone/>
              <a:defRPr sz="2400" b="1">
                <a:solidFill>
                  <a:srgbClr val="0039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8818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4A685-CC1D-41E3-BF59-4995458D34AE}"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210247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4A685-CC1D-41E3-BF59-4995458D34AE}"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104224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64A685-CC1D-41E3-BF59-4995458D34AE}"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215766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64A685-CC1D-41E3-BF59-4995458D34AE}"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26402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64A685-CC1D-41E3-BF59-4995458D34AE}"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98837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4A685-CC1D-41E3-BF59-4995458D34AE}"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377773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4A685-CC1D-41E3-BF59-4995458D34AE}"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22214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4A685-CC1D-41E3-BF59-4995458D34AE}"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79FF-31EA-439A-9A20-2A3334ED0194}" type="slidenum">
              <a:rPr lang="en-US" smtClean="0"/>
              <a:pPr/>
              <a:t>‹#›</a:t>
            </a:fld>
            <a:endParaRPr lang="en-US"/>
          </a:p>
        </p:txBody>
      </p:sp>
    </p:spTree>
    <p:extLst>
      <p:ext uri="{BB962C8B-B14F-4D97-AF65-F5344CB8AC3E}">
        <p14:creationId xmlns:p14="http://schemas.microsoft.com/office/powerpoint/2010/main" val="184556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4A685-CC1D-41E3-BF59-4995458D34AE}" type="datetimeFigureOut">
              <a:rPr lang="en-US" smtClean="0"/>
              <a:pPr/>
              <a:t>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79FF-31EA-439A-9A20-2A3334ED0194}" type="slidenum">
              <a:rPr lang="en-US" smtClean="0"/>
              <a:pPr/>
              <a:t>‹#›</a:t>
            </a:fld>
            <a:endParaRPr lang="en-US"/>
          </a:p>
        </p:txBody>
      </p:sp>
    </p:spTree>
    <p:extLst>
      <p:ext uri="{BB962C8B-B14F-4D97-AF65-F5344CB8AC3E}">
        <p14:creationId xmlns:p14="http://schemas.microsoft.com/office/powerpoint/2010/main" val="154871760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67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nfp.marquette.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nfp.marquette.ed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qj5k90OnbFg" TargetMode="External"/><Relationship Id="rId2" Type="http://schemas.openxmlformats.org/officeDocument/2006/relationships/hyperlink" Target="http://nfp.marquette.edu/"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2l.mu.edu/"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1905000"/>
          </a:xfrm>
        </p:spPr>
        <p:txBody>
          <a:bodyPr>
            <a:normAutofit fontScale="90000"/>
          </a:bodyPr>
          <a:lstStyle/>
          <a:p>
            <a:r>
              <a:rPr lang="en-US" dirty="0" smtClean="0"/>
              <a:t>Marquette University</a:t>
            </a:r>
            <a:br>
              <a:rPr lang="en-US" dirty="0" smtClean="0"/>
            </a:br>
            <a:r>
              <a:rPr lang="en-US" dirty="0" smtClean="0"/>
              <a:t>Institute for NFP</a:t>
            </a:r>
            <a:br>
              <a:rPr lang="en-US" dirty="0" smtClean="0"/>
            </a:br>
            <a:r>
              <a:rPr lang="en-US" dirty="0" smtClean="0">
                <a:solidFill>
                  <a:srgbClr val="FFC000"/>
                </a:solidFill>
              </a:rPr>
              <a:t>Evidenced-Based</a:t>
            </a:r>
            <a:br>
              <a:rPr lang="en-US" dirty="0" smtClean="0">
                <a:solidFill>
                  <a:srgbClr val="FFC000"/>
                </a:solidFill>
              </a:rPr>
            </a:br>
            <a:r>
              <a:rPr lang="en-US" dirty="0" smtClean="0"/>
              <a:t>e-Distance Learning</a:t>
            </a:r>
            <a:endParaRPr lang="en-US" dirty="0"/>
          </a:p>
        </p:txBody>
      </p:sp>
      <p:sp>
        <p:nvSpPr>
          <p:cNvPr id="5" name="Subtitle 4"/>
          <p:cNvSpPr>
            <a:spLocks noGrp="1"/>
          </p:cNvSpPr>
          <p:nvPr>
            <p:ph type="subTitle" idx="1"/>
          </p:nvPr>
        </p:nvSpPr>
        <p:spPr>
          <a:xfrm>
            <a:off x="1371600" y="3200400"/>
            <a:ext cx="6400800" cy="2438400"/>
          </a:xfrm>
        </p:spPr>
        <p:txBody>
          <a:bodyPr>
            <a:normAutofit/>
          </a:bodyPr>
          <a:lstStyle/>
          <a:p>
            <a:r>
              <a:rPr lang="en-US" dirty="0" smtClean="0"/>
              <a:t>National Association of Catholic Family Life Ministers</a:t>
            </a:r>
          </a:p>
          <a:p>
            <a:r>
              <a:rPr lang="en-US" dirty="0" smtClean="0"/>
              <a:t>Workshop</a:t>
            </a:r>
          </a:p>
          <a:p>
            <a:r>
              <a:rPr lang="en-US" dirty="0" smtClean="0"/>
              <a:t>July 19, 2013</a:t>
            </a:r>
          </a:p>
          <a:p>
            <a:endParaRPr lang="en-US" dirty="0" smtClean="0"/>
          </a:p>
          <a:p>
            <a:endParaRPr lang="en-US" dirty="0"/>
          </a:p>
        </p:txBody>
      </p:sp>
    </p:spTree>
    <p:extLst>
      <p:ext uri="{BB962C8B-B14F-4D97-AF65-F5344CB8AC3E}">
        <p14:creationId xmlns:p14="http://schemas.microsoft.com/office/powerpoint/2010/main" val="207459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Applications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Module 1: The Menstrual Cycle and Women’s Health </a:t>
            </a:r>
          </a:p>
          <a:p>
            <a:r>
              <a:rPr lang="en-US" dirty="0"/>
              <a:t>Module 2: Application of NFP to sub-fertility and infertility management</a:t>
            </a:r>
          </a:p>
          <a:p>
            <a:r>
              <a:rPr lang="en-US" dirty="0"/>
              <a:t>Module 3: Application of NFP to PCOS management </a:t>
            </a:r>
          </a:p>
          <a:p>
            <a:r>
              <a:rPr lang="en-US" dirty="0"/>
              <a:t>Module 4: Application of NFP to managing dysfunctional uterine bleeding</a:t>
            </a:r>
          </a:p>
          <a:p>
            <a:r>
              <a:rPr lang="en-US" dirty="0"/>
              <a:t>Module 5: Application of NFP to common women’s health problems  </a:t>
            </a:r>
          </a:p>
          <a:p>
            <a:endParaRPr lang="en-US" dirty="0"/>
          </a:p>
        </p:txBody>
      </p:sp>
    </p:spTree>
    <p:extLst>
      <p:ext uri="{BB962C8B-B14F-4D97-AF65-F5344CB8AC3E}">
        <p14:creationId xmlns:p14="http://schemas.microsoft.com/office/powerpoint/2010/main" val="3561990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1143000"/>
          </a:xfrm>
        </p:spPr>
        <p:txBody>
          <a:bodyPr>
            <a:normAutofit fontScale="90000"/>
          </a:bodyPr>
          <a:lstStyle/>
          <a:p>
            <a:r>
              <a:rPr lang="en-US" dirty="0" smtClean="0"/>
              <a:t>Evidence Based NFP e-Couple Training </a:t>
            </a:r>
            <a:endParaRPr lang="en-US" dirty="0"/>
          </a:p>
        </p:txBody>
      </p:sp>
      <p:sp>
        <p:nvSpPr>
          <p:cNvPr id="8" name="Content Placeholder 7"/>
          <p:cNvSpPr>
            <a:spLocks noGrp="1"/>
          </p:cNvSpPr>
          <p:nvPr>
            <p:ph idx="1"/>
          </p:nvPr>
        </p:nvSpPr>
        <p:spPr>
          <a:xfrm>
            <a:off x="381000" y="1981200"/>
            <a:ext cx="8229600" cy="4525963"/>
          </a:xfrm>
        </p:spPr>
        <p:txBody>
          <a:bodyPr>
            <a:normAutofit fontScale="92500" lnSpcReduction="20000"/>
          </a:bodyPr>
          <a:lstStyle/>
          <a:p>
            <a:r>
              <a:rPr lang="de-DE" sz="1900" b="1" dirty="0" smtClean="0">
                <a:solidFill>
                  <a:srgbClr val="FFC000"/>
                </a:solidFill>
              </a:rPr>
              <a:t>Fehring</a:t>
            </a:r>
            <a:r>
              <a:rPr lang="de-DE" sz="1900" b="1" dirty="0">
                <a:solidFill>
                  <a:srgbClr val="FFC000"/>
                </a:solidFill>
              </a:rPr>
              <a:t>, R</a:t>
            </a:r>
            <a:r>
              <a:rPr lang="de-DE" sz="1900" dirty="0"/>
              <a:t>, Schneider, M, &amp; Raviele, K.  (2011).  Pilot Evaluation of an Internet-based </a:t>
            </a:r>
            <a:r>
              <a:rPr lang="de-DE" sz="1900" dirty="0" smtClean="0"/>
              <a:t>NaturalFamily </a:t>
            </a:r>
            <a:r>
              <a:rPr lang="de-DE" sz="1900" dirty="0"/>
              <a:t>Planning Education and Service Program, </a:t>
            </a:r>
            <a:r>
              <a:rPr lang="de-DE" sz="1900" i="1" dirty="0"/>
              <a:t>Journal of Obstetrics, Gynecology, </a:t>
            </a:r>
            <a:r>
              <a:rPr lang="de-DE" sz="1900" i="1" dirty="0" smtClean="0"/>
              <a:t>and </a:t>
            </a:r>
            <a:r>
              <a:rPr lang="de-DE" sz="1900" i="1" dirty="0"/>
              <a:t>Neonatal Nursing</a:t>
            </a:r>
            <a:r>
              <a:rPr lang="de-DE" sz="1900" dirty="0"/>
              <a:t>.  40(3):281-91</a:t>
            </a:r>
            <a:r>
              <a:rPr lang="de-DE" sz="1900" dirty="0" smtClean="0"/>
              <a:t>.</a:t>
            </a:r>
            <a:endParaRPr lang="de-DE" sz="1900" dirty="0"/>
          </a:p>
          <a:p>
            <a:r>
              <a:rPr lang="de-DE" sz="1900" b="1" dirty="0">
                <a:solidFill>
                  <a:srgbClr val="FFC000"/>
                </a:solidFill>
              </a:rPr>
              <a:t>Fehring, R</a:t>
            </a:r>
            <a:r>
              <a:rPr lang="de-DE" sz="1900" dirty="0"/>
              <a:t>., Schneider, M.,  Raviele, K, &amp; Rodriguez, D. (2013) Randomized Comparison of Two Internet-Supported Fertility Awareness Based Methods of Family Planning, </a:t>
            </a:r>
            <a:r>
              <a:rPr lang="de-DE" sz="1900" i="1" dirty="0"/>
              <a:t>Contraception, 2012</a:t>
            </a:r>
            <a:r>
              <a:rPr lang="de-DE" sz="1900" dirty="0"/>
              <a:t>. </a:t>
            </a:r>
            <a:r>
              <a:rPr lang="de-DE" sz="1900" dirty="0" smtClean="0"/>
              <a:t>88: 24-30.</a:t>
            </a:r>
          </a:p>
          <a:p>
            <a:r>
              <a:rPr lang="de-DE" sz="1900" b="1" dirty="0" smtClean="0">
                <a:solidFill>
                  <a:srgbClr val="FFC000"/>
                </a:solidFill>
              </a:rPr>
              <a:t>Fehring</a:t>
            </a:r>
            <a:r>
              <a:rPr lang="de-DE" sz="1900" dirty="0" smtClean="0"/>
              <a:t>, Schneider, Raviele, Barron.  (2013).  Influence of motivation on the efficacy of NFP.  </a:t>
            </a:r>
            <a:r>
              <a:rPr lang="de-DE" sz="1900" i="1" dirty="0" smtClean="0"/>
              <a:t>The American Journal of Maternal Child Nursing</a:t>
            </a:r>
            <a:r>
              <a:rPr lang="de-DE" sz="1900" dirty="0" smtClean="0"/>
              <a:t>, Accepted 4/2013&gt; </a:t>
            </a:r>
            <a:endParaRPr lang="de-DE" sz="1900" dirty="0"/>
          </a:p>
          <a:p>
            <a:r>
              <a:rPr lang="en-US" sz="1900" dirty="0"/>
              <a:t>Bouchard, T, Schneider, M &amp; </a:t>
            </a:r>
            <a:r>
              <a:rPr lang="en-US" sz="1900" b="1" dirty="0" err="1">
                <a:solidFill>
                  <a:srgbClr val="FFC000"/>
                </a:solidFill>
              </a:rPr>
              <a:t>Fehring</a:t>
            </a:r>
            <a:r>
              <a:rPr lang="en-US" sz="1900" b="1" dirty="0">
                <a:solidFill>
                  <a:srgbClr val="FFC000"/>
                </a:solidFill>
              </a:rPr>
              <a:t>, R</a:t>
            </a:r>
            <a:r>
              <a:rPr lang="en-US" sz="1900" dirty="0"/>
              <a:t>. (2013</a:t>
            </a:r>
            <a:r>
              <a:rPr lang="en-US" sz="1900" dirty="0" smtClean="0"/>
              <a:t>). </a:t>
            </a:r>
            <a:r>
              <a:rPr lang="en-US" sz="1900" dirty="0"/>
              <a:t>Efficacy of a new postpartum transition protocol for avoiding pregnancy.  </a:t>
            </a:r>
            <a:r>
              <a:rPr lang="en-US" sz="1900" i="1" dirty="0"/>
              <a:t>Journal of the American Board of Family Medicine</a:t>
            </a:r>
            <a:r>
              <a:rPr lang="en-US" sz="1900" dirty="0"/>
              <a:t>.  26, </a:t>
            </a:r>
            <a:r>
              <a:rPr lang="en-US" sz="1900" dirty="0" smtClean="0"/>
              <a:t>35-44.</a:t>
            </a:r>
          </a:p>
          <a:p>
            <a:r>
              <a:rPr lang="en-US" sz="1900" dirty="0" smtClean="0"/>
              <a:t>Mu, Q., and </a:t>
            </a:r>
            <a:r>
              <a:rPr lang="en-US" sz="1900" b="1" dirty="0" err="1" smtClean="0">
                <a:solidFill>
                  <a:srgbClr val="FFC000"/>
                </a:solidFill>
              </a:rPr>
              <a:t>Fehring</a:t>
            </a:r>
            <a:r>
              <a:rPr lang="en-US" sz="1900" b="1" dirty="0" smtClean="0">
                <a:solidFill>
                  <a:srgbClr val="FFC000"/>
                </a:solidFill>
              </a:rPr>
              <a:t>, R</a:t>
            </a:r>
            <a:r>
              <a:rPr lang="en-US" sz="1900" dirty="0" smtClean="0"/>
              <a:t>. (2013). Efficacy of Achieving Pregnancy, MCN. </a:t>
            </a:r>
            <a:r>
              <a:rPr lang="en-US" sz="1900" i="1" dirty="0" smtClean="0"/>
              <a:t>The American Journal of Maternal Child Nursing.</a:t>
            </a:r>
            <a:r>
              <a:rPr lang="en-US" sz="1900" dirty="0" smtClean="0"/>
              <a:t> Accepted 5/2013.</a:t>
            </a:r>
            <a:endParaRPr lang="en-US" sz="1900" dirty="0"/>
          </a:p>
          <a:p>
            <a:r>
              <a:rPr lang="en-US" sz="1900" dirty="0" err="1"/>
              <a:t>Lasquety</a:t>
            </a:r>
            <a:r>
              <a:rPr lang="en-US" sz="1900" dirty="0"/>
              <a:t>, M.G., Rodriguez, D., </a:t>
            </a:r>
            <a:r>
              <a:rPr lang="en-US" sz="1900" b="1" dirty="0">
                <a:solidFill>
                  <a:srgbClr val="FFC000"/>
                </a:solidFill>
              </a:rPr>
              <a:t>&amp; </a:t>
            </a:r>
            <a:r>
              <a:rPr lang="en-US" sz="1900" b="1" dirty="0" err="1">
                <a:solidFill>
                  <a:srgbClr val="FFC000"/>
                </a:solidFill>
              </a:rPr>
              <a:t>Fehring</a:t>
            </a:r>
            <a:r>
              <a:rPr lang="en-US" sz="1900" b="1" dirty="0">
                <a:solidFill>
                  <a:srgbClr val="FFC000"/>
                </a:solidFill>
              </a:rPr>
              <a:t>, R. </a:t>
            </a:r>
            <a:r>
              <a:rPr lang="en-US" sz="1900" dirty="0"/>
              <a:t>(2012). The Influence of BMI Levels on Phases of </a:t>
            </a:r>
            <a:r>
              <a:rPr lang="en-US" sz="1900" dirty="0" smtClean="0"/>
              <a:t>the</a:t>
            </a:r>
            <a:r>
              <a:rPr lang="en-US" sz="1900" dirty="0"/>
              <a:t>	Menstrual Cycle and Presumed Ovulation, </a:t>
            </a:r>
            <a:r>
              <a:rPr lang="en-US" sz="1900" i="1" dirty="0"/>
              <a:t>The Linacre Quarterly</a:t>
            </a:r>
            <a:r>
              <a:rPr lang="en-US" sz="1900" dirty="0"/>
              <a:t>, 79(4).</a:t>
            </a:r>
          </a:p>
          <a:p>
            <a:pPr marL="0" indent="0">
              <a:buNone/>
            </a:pPr>
            <a:endParaRPr lang="de-DE" dirty="0" smtClean="0"/>
          </a:p>
          <a:p>
            <a:endParaRPr lang="en-US" dirty="0"/>
          </a:p>
        </p:txBody>
      </p:sp>
    </p:spTree>
    <p:extLst>
      <p:ext uri="{BB962C8B-B14F-4D97-AF65-F5344CB8AC3E}">
        <p14:creationId xmlns:p14="http://schemas.microsoft.com/office/powerpoint/2010/main" val="250815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FP_front%20p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895850" cy="6629400"/>
          </a:xfrm>
          <a:prstGeom prst="rect">
            <a:avLst/>
          </a:prstGeom>
          <a:noFill/>
          <a:ln w="3810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533400"/>
            <a:ext cx="6934200" cy="1143000"/>
          </a:xfrm>
        </p:spPr>
        <p:txBody>
          <a:bodyPr/>
          <a:lstStyle/>
          <a:p>
            <a:pPr eaLnBrk="1" hangingPunct="1"/>
            <a:r>
              <a:rPr lang="en-US" smtClean="0"/>
              <a:t>Marquette Online FA/NFP</a:t>
            </a:r>
          </a:p>
        </p:txBody>
      </p:sp>
      <p:sp>
        <p:nvSpPr>
          <p:cNvPr id="41987" name="Content Placeholder 2"/>
          <p:cNvSpPr>
            <a:spLocks noGrp="1"/>
          </p:cNvSpPr>
          <p:nvPr>
            <p:ph idx="4294967295"/>
          </p:nvPr>
        </p:nvSpPr>
        <p:spPr>
          <a:xfrm>
            <a:off x="914400" y="1752600"/>
            <a:ext cx="7696200" cy="4114800"/>
          </a:xfrm>
        </p:spPr>
        <p:txBody>
          <a:bodyPr>
            <a:normAutofit fontScale="92500" lnSpcReduction="10000"/>
          </a:bodyPr>
          <a:lstStyle/>
          <a:p>
            <a:pPr marL="457200" indent="-457200" eaLnBrk="1" hangingPunct="1"/>
            <a:r>
              <a:rPr lang="en-US" dirty="0" smtClean="0"/>
              <a:t>Quick-start instructions</a:t>
            </a:r>
          </a:p>
          <a:p>
            <a:pPr marL="457200" indent="-457200" eaLnBrk="1" hangingPunct="1"/>
            <a:r>
              <a:rPr lang="en-US" dirty="0" smtClean="0"/>
              <a:t>Information on monitoring fertility and special circumstances</a:t>
            </a:r>
          </a:p>
          <a:p>
            <a:pPr marL="457200" indent="-457200" eaLnBrk="1" hangingPunct="1"/>
            <a:r>
              <a:rPr lang="en-US" dirty="0" smtClean="0"/>
              <a:t>Online charting and interpretation</a:t>
            </a:r>
          </a:p>
          <a:p>
            <a:pPr marL="457200" indent="-457200" eaLnBrk="1" hangingPunct="1"/>
            <a:r>
              <a:rPr lang="en-US" dirty="0" smtClean="0"/>
              <a:t>Online discussion rooms </a:t>
            </a:r>
          </a:p>
          <a:p>
            <a:pPr marL="457200" indent="-457200" eaLnBrk="1" hangingPunct="1"/>
            <a:r>
              <a:rPr lang="en-US" dirty="0" smtClean="0"/>
              <a:t>Online consultation with nurse; physician; bio-ethicist</a:t>
            </a:r>
          </a:p>
          <a:p>
            <a:r>
              <a:rPr lang="en-US" dirty="0">
                <a:solidFill>
                  <a:srgbClr val="FFC000"/>
                </a:solidFill>
                <a:hlinkClick r:id="rId3"/>
              </a:rPr>
              <a:t>http://</a:t>
            </a:r>
            <a:r>
              <a:rPr lang="en-US" dirty="0" smtClean="0">
                <a:solidFill>
                  <a:srgbClr val="FFC000"/>
                </a:solidFill>
                <a:hlinkClick r:id="rId3"/>
              </a:rPr>
              <a:t>nfp.marquette.edu</a:t>
            </a:r>
            <a:endParaRPr lang="en-US" dirty="0">
              <a:solidFill>
                <a:srgbClr val="FFC000"/>
              </a:solidFill>
            </a:endParaRPr>
          </a:p>
        </p:txBody>
      </p:sp>
    </p:spTree>
    <p:extLst>
      <p:ext uri="{BB962C8B-B14F-4D97-AF65-F5344CB8AC3E}">
        <p14:creationId xmlns:p14="http://schemas.microsoft.com/office/powerpoint/2010/main" val="397259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descr="MUCUS_CMMI_10.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183"/>
            <a:ext cx="9144000" cy="6911183"/>
          </a:xfrm>
        </p:spPr>
      </p:pic>
    </p:spTree>
    <p:extLst>
      <p:ext uri="{BB962C8B-B14F-4D97-AF65-F5344CB8AC3E}">
        <p14:creationId xmlns:p14="http://schemas.microsoft.com/office/powerpoint/2010/main" val="163293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6" descr="Clearblue_HFMI_09.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332612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normAutofit/>
          </a:bodyPr>
          <a:lstStyle/>
          <a:p>
            <a:pPr eaLnBrk="1" hangingPunct="1"/>
            <a:r>
              <a:rPr lang="en-US" smtClean="0"/>
              <a:t>The Web Site and Fertility Chart</a:t>
            </a:r>
          </a:p>
        </p:txBody>
      </p:sp>
      <p:sp>
        <p:nvSpPr>
          <p:cNvPr id="79875" name="Text Placeholder 4"/>
          <p:cNvSpPr>
            <a:spLocks noGrp="1"/>
          </p:cNvSpPr>
          <p:nvPr>
            <p:ph type="body" idx="1"/>
          </p:nvPr>
        </p:nvSpPr>
        <p:spPr/>
        <p:txBody>
          <a:bodyPr>
            <a:normAutofit/>
          </a:bodyPr>
          <a:lstStyle/>
          <a:p>
            <a:pPr algn="ctr" eaLnBrk="1" hangingPunct="1"/>
            <a:r>
              <a:rPr lang="en-US" smtClean="0"/>
              <a:t>Marquette NFP Web Site </a:t>
            </a:r>
          </a:p>
        </p:txBody>
      </p:sp>
      <p:pic>
        <p:nvPicPr>
          <p:cNvPr id="79876" name="Picture 2" descr="NFP_front%20page1">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132710" y="2305093"/>
            <a:ext cx="2689167" cy="3690851"/>
          </a:xfrm>
          <a:ln w="38100" algn="in">
            <a:solidFill>
              <a:srgbClr val="000000"/>
            </a:solidFill>
            <a:miter lim="800000"/>
            <a:headEnd/>
            <a:tailEnd/>
          </a:ln>
        </p:spPr>
      </p:pic>
      <p:sp>
        <p:nvSpPr>
          <p:cNvPr id="79877" name="Text Placeholder 6"/>
          <p:cNvSpPr>
            <a:spLocks noGrp="1"/>
          </p:cNvSpPr>
          <p:nvPr>
            <p:ph type="body" sz="quarter" idx="3"/>
          </p:nvPr>
        </p:nvSpPr>
        <p:spPr/>
        <p:txBody>
          <a:bodyPr>
            <a:normAutofit/>
          </a:bodyPr>
          <a:lstStyle/>
          <a:p>
            <a:pPr eaLnBrk="1" hangingPunct="1"/>
            <a:r>
              <a:rPr lang="en-US" smtClean="0"/>
              <a:t>Example Breastfeeding Chart</a:t>
            </a:r>
          </a:p>
        </p:txBody>
      </p:sp>
      <p:pic>
        <p:nvPicPr>
          <p:cNvPr id="79878" name="Picture 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4849500" y="2174875"/>
            <a:ext cx="3632825" cy="3951288"/>
          </a:xfrm>
        </p:spPr>
      </p:pic>
    </p:spTree>
    <p:extLst>
      <p:ext uri="{BB962C8B-B14F-4D97-AF65-F5344CB8AC3E}">
        <p14:creationId xmlns:p14="http://schemas.microsoft.com/office/powerpoint/2010/main" val="751577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Unintended Pregnancy</a:t>
            </a:r>
          </a:p>
        </p:txBody>
      </p:sp>
      <p:pic>
        <p:nvPicPr>
          <p:cNvPr id="849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371600"/>
            <a:ext cx="7229475" cy="3733800"/>
          </a:xfrm>
        </p:spPr>
      </p:pic>
      <p:sp>
        <p:nvSpPr>
          <p:cNvPr id="84996" name="TextBox 4"/>
          <p:cNvSpPr txBox="1">
            <a:spLocks noChangeArrowheads="1"/>
          </p:cNvSpPr>
          <p:nvPr/>
        </p:nvSpPr>
        <p:spPr bwMode="auto">
          <a:xfrm>
            <a:off x="762000" y="53340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i="1" dirty="0">
                <a:solidFill>
                  <a:srgbClr val="FFC000"/>
                </a:solidFill>
                <a:latin typeface="Calibri" pitchFamily="34" charset="0"/>
                <a:cs typeface="Arial" pitchFamily="34" charset="0"/>
              </a:rPr>
              <a:t>I was using </a:t>
            </a:r>
            <a:r>
              <a:rPr lang="en-US" b="1" i="1" dirty="0" smtClean="0">
                <a:solidFill>
                  <a:srgbClr val="FFC000"/>
                </a:solidFill>
                <a:latin typeface="Calibri" pitchFamily="34" charset="0"/>
                <a:cs typeface="Arial" pitchFamily="34" charset="0"/>
              </a:rPr>
              <a:t>_________ on </a:t>
            </a:r>
            <a:r>
              <a:rPr lang="en-US" b="1" i="1" dirty="0">
                <a:solidFill>
                  <a:srgbClr val="FFC000"/>
                </a:solidFill>
                <a:latin typeface="Calibri" pitchFamily="34" charset="0"/>
                <a:cs typeface="Arial" pitchFamily="34" charset="0"/>
              </a:rPr>
              <a:t>that day I thought it was my basic infertile pattern which now I know it was not.  </a:t>
            </a:r>
            <a:r>
              <a:rPr lang="en-US" dirty="0">
                <a:latin typeface="Calibri" pitchFamily="34" charset="0"/>
                <a:cs typeface="Arial" pitchFamily="34" charset="0"/>
              </a:rPr>
              <a:t>I am just really upset that I didn't know about the Marquette method earlier due to having a child just turning 2 another one 10 months.</a:t>
            </a:r>
          </a:p>
        </p:txBody>
      </p:sp>
    </p:spTree>
    <p:extLst>
      <p:ext uri="{BB962C8B-B14F-4D97-AF65-F5344CB8AC3E}">
        <p14:creationId xmlns:p14="http://schemas.microsoft.com/office/powerpoint/2010/main" val="105801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normAutofit/>
          </a:bodyPr>
          <a:lstStyle/>
          <a:p>
            <a:pPr eaLnBrk="1" hangingPunct="1"/>
            <a:r>
              <a:rPr lang="en-US" b="1" smtClean="0"/>
              <a:t>Online Forums &amp; Consultation</a:t>
            </a:r>
          </a:p>
        </p:txBody>
      </p:sp>
      <p:pic>
        <p:nvPicPr>
          <p:cNvPr id="36867" name="Content Placeholder 6" descr="NFPWebSiteForums-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447800"/>
            <a:ext cx="4777487" cy="5164062"/>
          </a:xfrm>
        </p:spPr>
      </p:pic>
    </p:spTree>
    <p:extLst>
      <p:ext uri="{BB962C8B-B14F-4D97-AF65-F5344CB8AC3E}">
        <p14:creationId xmlns:p14="http://schemas.microsoft.com/office/powerpoint/2010/main" val="3458043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Site</a:t>
            </a:r>
            <a:endParaRPr lang="en-US" dirty="0"/>
          </a:p>
        </p:txBody>
      </p:sp>
      <p:sp>
        <p:nvSpPr>
          <p:cNvPr id="3" name="Content Placeholder 2"/>
          <p:cNvSpPr>
            <a:spLocks noGrp="1"/>
          </p:cNvSpPr>
          <p:nvPr>
            <p:ph sz="half" idx="1"/>
          </p:nvPr>
        </p:nvSpPr>
        <p:spPr/>
        <p:txBody>
          <a:bodyPr/>
          <a:lstStyle/>
          <a:p>
            <a:r>
              <a:rPr lang="en-US" dirty="0" smtClean="0">
                <a:hlinkClick r:id="rId2"/>
              </a:rPr>
              <a:t>http://nfp.marquette.edu</a:t>
            </a:r>
            <a:endParaRPr lang="en-US" dirty="0" smtClean="0"/>
          </a:p>
          <a:p>
            <a:endParaRPr lang="en-US" dirty="0" smtClean="0"/>
          </a:p>
          <a:p>
            <a:r>
              <a:rPr lang="en-US" dirty="0" smtClean="0">
                <a:hlinkClick r:id="rId3"/>
              </a:rPr>
              <a:t>http://www.youtube.com/watch?v=qj5k90OnbFg</a:t>
            </a:r>
            <a:endParaRPr lang="en-US" dirty="0" smtClean="0"/>
          </a:p>
          <a:p>
            <a:endParaRPr lang="en-US" dirty="0" smtClean="0"/>
          </a:p>
          <a:p>
            <a:endParaRPr lang="en-US" dirty="0"/>
          </a:p>
        </p:txBody>
      </p:sp>
      <p:pic>
        <p:nvPicPr>
          <p:cNvPr id="5" name="Content Placeholder 4" descr="RebeccaCMA.jpg"/>
          <p:cNvPicPr>
            <a:picLocks noGrp="1" noChangeAspect="1"/>
          </p:cNvPicPr>
          <p:nvPr>
            <p:ph sz="half" idx="2"/>
          </p:nvPr>
        </p:nvPicPr>
        <p:blipFill>
          <a:blip r:embed="rId4" cstate="print"/>
          <a:stretch>
            <a:fillRect/>
          </a:stretch>
        </p:blipFill>
        <p:spPr>
          <a:xfrm>
            <a:off x="4648200" y="2655561"/>
            <a:ext cx="4038600" cy="241524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Marquette e-Distance Learning</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NFP Online Teacher Training Program (Since 2000)</a:t>
            </a:r>
          </a:p>
          <a:p>
            <a:endParaRPr lang="en-US" dirty="0"/>
          </a:p>
          <a:p>
            <a:r>
              <a:rPr lang="en-US" dirty="0" smtClean="0"/>
              <a:t>NFP Online NFP Couple Training (Since 2008)</a:t>
            </a:r>
          </a:p>
          <a:p>
            <a:endParaRPr lang="en-US" dirty="0"/>
          </a:p>
          <a:p>
            <a:r>
              <a:rPr lang="en-US" dirty="0" smtClean="0"/>
              <a:t>NFP Annual Summit Meetings and Staff Conferences 2012, 2013 </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120434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Results for Online Learning</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u="sng" dirty="0">
                <a:solidFill>
                  <a:srgbClr val="FFC000"/>
                </a:solidFill>
              </a:rPr>
              <a:t>Marquette Model II (In-Person and Online)</a:t>
            </a:r>
            <a:endParaRPr lang="en-US" dirty="0">
              <a:solidFill>
                <a:srgbClr val="FFC000"/>
              </a:solidFill>
            </a:endParaRPr>
          </a:p>
          <a:p>
            <a:pPr marL="0" indent="0">
              <a:buNone/>
            </a:pPr>
            <a:r>
              <a:rPr lang="en-US" b="1" dirty="0" smtClean="0"/>
              <a:t>Monitor </a:t>
            </a:r>
            <a:r>
              <a:rPr lang="en-US" b="1" dirty="0"/>
              <a:t>plus algorithm:</a:t>
            </a:r>
            <a:endParaRPr lang="en-US" dirty="0"/>
          </a:p>
          <a:p>
            <a:pPr marL="0" indent="0">
              <a:buNone/>
            </a:pPr>
            <a:r>
              <a:rPr lang="en-US" dirty="0" smtClean="0"/>
              <a:t>Correct </a:t>
            </a:r>
            <a:r>
              <a:rPr lang="en-US" dirty="0"/>
              <a:t>Use: 99-100%         Typical Use: 90-93%</a:t>
            </a:r>
          </a:p>
          <a:p>
            <a:pPr marL="0" indent="0">
              <a:buNone/>
            </a:pPr>
            <a:r>
              <a:rPr lang="en-US" b="1" dirty="0" smtClean="0"/>
              <a:t>Mucus </a:t>
            </a:r>
            <a:r>
              <a:rPr lang="en-US" b="1" dirty="0"/>
              <a:t>plus algorithm:</a:t>
            </a:r>
            <a:endParaRPr lang="en-US" dirty="0"/>
          </a:p>
          <a:p>
            <a:pPr marL="0" indent="0">
              <a:buNone/>
            </a:pPr>
            <a:r>
              <a:rPr lang="en-US" dirty="0" smtClean="0"/>
              <a:t>Correct </a:t>
            </a:r>
            <a:r>
              <a:rPr lang="en-US" dirty="0"/>
              <a:t>use:  98%                Typical Use: 80-84%</a:t>
            </a:r>
          </a:p>
          <a:p>
            <a:pPr marL="0" indent="0">
              <a:buNone/>
            </a:pPr>
            <a:endParaRPr lang="en-US" b="1" u="sng" dirty="0" smtClean="0"/>
          </a:p>
          <a:p>
            <a:pPr marL="0" indent="0">
              <a:buNone/>
            </a:pPr>
            <a:r>
              <a:rPr lang="en-US" b="1" u="sng" dirty="0" smtClean="0">
                <a:solidFill>
                  <a:srgbClr val="FFC000"/>
                </a:solidFill>
              </a:rPr>
              <a:t>Breast Feeding: </a:t>
            </a:r>
            <a:r>
              <a:rPr lang="en-US" b="1" u="sng" dirty="0">
                <a:solidFill>
                  <a:srgbClr val="FFC000"/>
                </a:solidFill>
              </a:rPr>
              <a:t>Fertility Monitor Plus Protocol</a:t>
            </a:r>
            <a:endParaRPr lang="en-US" dirty="0">
              <a:solidFill>
                <a:srgbClr val="FFC000"/>
              </a:solidFill>
            </a:endParaRPr>
          </a:p>
          <a:p>
            <a:pPr marL="0" indent="0">
              <a:buNone/>
            </a:pPr>
            <a:r>
              <a:rPr lang="en-US" b="1" dirty="0"/>
              <a:t> </a:t>
            </a:r>
            <a:r>
              <a:rPr lang="en-US" b="1" dirty="0" smtClean="0"/>
              <a:t>C</a:t>
            </a:r>
            <a:r>
              <a:rPr lang="en-US" dirty="0" smtClean="0"/>
              <a:t>orrect Use </a:t>
            </a:r>
            <a:r>
              <a:rPr lang="en-US" dirty="0"/>
              <a:t>(12 </a:t>
            </a:r>
            <a:r>
              <a:rPr lang="en-US" dirty="0" smtClean="0"/>
              <a:t>months): </a:t>
            </a:r>
            <a:r>
              <a:rPr lang="en-US" dirty="0"/>
              <a:t>98%   </a:t>
            </a:r>
            <a:r>
              <a:rPr lang="en-US" dirty="0" smtClean="0"/>
              <a:t> </a:t>
            </a:r>
            <a:r>
              <a:rPr lang="en-US" dirty="0"/>
              <a:t>Typical Use:  92%  </a:t>
            </a:r>
            <a:r>
              <a:rPr lang="en-US" b="1" dirty="0"/>
              <a:t> </a:t>
            </a:r>
            <a:endParaRPr lang="en-US" dirty="0"/>
          </a:p>
          <a:p>
            <a:pPr marL="0" indent="0">
              <a:buNone/>
            </a:pPr>
            <a:endParaRPr lang="en-US" b="1" u="sng" dirty="0" smtClean="0"/>
          </a:p>
          <a:p>
            <a:pPr marL="0" indent="0">
              <a:buNone/>
            </a:pPr>
            <a:r>
              <a:rPr lang="en-US" b="1" u="sng" dirty="0" smtClean="0">
                <a:solidFill>
                  <a:srgbClr val="FFC000"/>
                </a:solidFill>
              </a:rPr>
              <a:t>Achieving </a:t>
            </a:r>
            <a:r>
              <a:rPr lang="en-US" b="1" u="sng" dirty="0">
                <a:solidFill>
                  <a:srgbClr val="FFC000"/>
                </a:solidFill>
              </a:rPr>
              <a:t>Pregnancy: (Fertility Monitor and/or Cervical Mucus)</a:t>
            </a:r>
            <a:endParaRPr lang="en-US" dirty="0">
              <a:solidFill>
                <a:srgbClr val="FFC000"/>
              </a:solidFill>
            </a:endParaRPr>
          </a:p>
          <a:p>
            <a:pPr marL="0" indent="0">
              <a:buNone/>
            </a:pPr>
            <a:r>
              <a:rPr lang="en-US" b="1" dirty="0"/>
              <a:t> </a:t>
            </a:r>
            <a:r>
              <a:rPr lang="en-US" dirty="0" smtClean="0"/>
              <a:t>Correct </a:t>
            </a:r>
            <a:r>
              <a:rPr lang="en-US" dirty="0"/>
              <a:t>use:  87%                    Incorrect Use:  5%</a:t>
            </a:r>
          </a:p>
          <a:p>
            <a:pPr marL="0" indent="0">
              <a:buNone/>
            </a:pPr>
            <a:r>
              <a:rPr lang="en-US" dirty="0"/>
              <a:t> </a:t>
            </a:r>
          </a:p>
          <a:p>
            <a:pPr marL="0" indent="0">
              <a:buNone/>
            </a:pPr>
            <a:r>
              <a:rPr lang="en-US" b="1" u="sng" dirty="0" err="1" smtClean="0">
                <a:solidFill>
                  <a:srgbClr val="FFC000"/>
                </a:solidFill>
              </a:rPr>
              <a:t>Perimenopause</a:t>
            </a:r>
            <a:r>
              <a:rPr lang="en-US" b="1" u="sng" dirty="0">
                <a:solidFill>
                  <a:srgbClr val="FFC000"/>
                </a:solidFill>
              </a:rPr>
              <a:t>: (Fertility Monitor and/or Cervical Mucus)</a:t>
            </a:r>
            <a:endParaRPr lang="en-US" dirty="0">
              <a:solidFill>
                <a:srgbClr val="FFC000"/>
              </a:solidFill>
            </a:endParaRPr>
          </a:p>
          <a:p>
            <a:pPr marL="0" indent="0">
              <a:buNone/>
            </a:pPr>
            <a:r>
              <a:rPr lang="en-US" b="1" dirty="0"/>
              <a:t> </a:t>
            </a:r>
            <a:r>
              <a:rPr lang="en-US" dirty="0" smtClean="0"/>
              <a:t>Correct </a:t>
            </a:r>
            <a:r>
              <a:rPr lang="en-US" dirty="0"/>
              <a:t>use:  98.5%                 Typical Use: 97%</a:t>
            </a:r>
          </a:p>
          <a:p>
            <a:pPr marL="0" indent="0">
              <a:buNone/>
            </a:pPr>
            <a:r>
              <a:rPr lang="en-US" dirty="0"/>
              <a:t> </a:t>
            </a:r>
          </a:p>
          <a:p>
            <a:endParaRPr lang="en-US" dirty="0"/>
          </a:p>
        </p:txBody>
      </p:sp>
    </p:spTree>
    <p:extLst>
      <p:ext uri="{BB962C8B-B14F-4D97-AF65-F5344CB8AC3E}">
        <p14:creationId xmlns:p14="http://schemas.microsoft.com/office/powerpoint/2010/main" val="174471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pPr eaLnBrk="1" hangingPunct="1"/>
            <a:r>
              <a:rPr lang="en-US" b="1" dirty="0" smtClean="0"/>
              <a:t>Qualitative Study</a:t>
            </a:r>
          </a:p>
        </p:txBody>
      </p:sp>
      <p:pic>
        <p:nvPicPr>
          <p:cNvPr id="83971" name="Content Placeholder 6" descr="NFPWebSiteForums-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677988"/>
            <a:ext cx="4038600" cy="4370387"/>
          </a:xfrm>
        </p:spPr>
      </p:pic>
      <p:sp>
        <p:nvSpPr>
          <p:cNvPr id="83972" name="Content Placeholder 1"/>
          <p:cNvSpPr>
            <a:spLocks noGrp="1"/>
          </p:cNvSpPr>
          <p:nvPr>
            <p:ph sz="half" idx="2"/>
          </p:nvPr>
        </p:nvSpPr>
        <p:spPr/>
        <p:txBody>
          <a:bodyPr>
            <a:normAutofit lnSpcReduction="10000"/>
          </a:bodyPr>
          <a:lstStyle/>
          <a:p>
            <a:r>
              <a:rPr lang="en-US" dirty="0" smtClean="0"/>
              <a:t>4,000 plus women in online program</a:t>
            </a:r>
          </a:p>
          <a:p>
            <a:r>
              <a:rPr lang="en-US" dirty="0" smtClean="0"/>
              <a:t>Over 10,000 responses in discussion forums</a:t>
            </a:r>
          </a:p>
          <a:p>
            <a:r>
              <a:rPr lang="en-US" b="1" dirty="0" smtClean="0">
                <a:solidFill>
                  <a:srgbClr val="FFC000"/>
                </a:solidFill>
              </a:rPr>
              <a:t>Our lived experience</a:t>
            </a:r>
          </a:p>
          <a:p>
            <a:r>
              <a:rPr lang="en-US" b="1" dirty="0" smtClean="0"/>
              <a:t>Spiritual responses</a:t>
            </a:r>
            <a:r>
              <a:rPr lang="en-US" dirty="0" smtClean="0"/>
              <a:t>, </a:t>
            </a:r>
          </a:p>
          <a:p>
            <a:r>
              <a:rPr lang="en-US" b="1" dirty="0" smtClean="0"/>
              <a:t>Spiritual problems, </a:t>
            </a:r>
            <a:r>
              <a:rPr lang="en-US" dirty="0" smtClean="0"/>
              <a:t>and </a:t>
            </a:r>
          </a:p>
          <a:p>
            <a:r>
              <a:rPr lang="en-US" b="1" dirty="0" smtClean="0"/>
              <a:t>Spiritual interventions </a:t>
            </a:r>
            <a:r>
              <a:rPr lang="en-US" dirty="0" smtClean="0"/>
              <a:t>– </a:t>
            </a:r>
            <a:r>
              <a:rPr lang="en-US" sz="1600" dirty="0" smtClean="0"/>
              <a:t>i.e., relationship, ethical, spiritual well-being, mystery.   </a:t>
            </a:r>
          </a:p>
        </p:txBody>
      </p:sp>
    </p:spTree>
    <p:extLst>
      <p:ext uri="{BB962C8B-B14F-4D97-AF65-F5344CB8AC3E}">
        <p14:creationId xmlns:p14="http://schemas.microsoft.com/office/powerpoint/2010/main" val="656733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33400" y="304800"/>
            <a:ext cx="7772400" cy="1143000"/>
          </a:xfrm>
        </p:spPr>
        <p:txBody>
          <a:bodyPr rtlCol="0">
            <a:normAutofit fontScale="90000"/>
          </a:bodyPr>
          <a:lstStyle/>
          <a:p>
            <a:pPr eaLnBrk="1" fontAlgn="auto" hangingPunct="1">
              <a:spcAft>
                <a:spcPts val="0"/>
              </a:spcAft>
              <a:defRPr/>
            </a:pPr>
            <a:r>
              <a:rPr lang="en-US" dirty="0" smtClean="0"/>
              <a:t>Forum Posts &gt; 10,000 Posts; Topics 1500 topics; N = 4,500</a:t>
            </a:r>
          </a:p>
        </p:txBody>
      </p:sp>
      <p:sp>
        <p:nvSpPr>
          <p:cNvPr id="74755" name="Content Placeholder 3"/>
          <p:cNvSpPr>
            <a:spLocks noGrp="1"/>
          </p:cNvSpPr>
          <p:nvPr>
            <p:ph sz="half" idx="1"/>
          </p:nvPr>
        </p:nvSpPr>
        <p:spPr>
          <a:xfrm>
            <a:off x="685800" y="1752600"/>
            <a:ext cx="3810000" cy="4114800"/>
          </a:xfrm>
        </p:spPr>
        <p:txBody>
          <a:bodyPr rtlCol="0">
            <a:normAutofit fontScale="92500" lnSpcReduction="10000"/>
          </a:bodyPr>
          <a:lstStyle/>
          <a:p>
            <a:pPr marL="320040" indent="-320040" eaLnBrk="1" fontAlgn="auto" hangingPunct="1">
              <a:spcAft>
                <a:spcPts val="0"/>
              </a:spcAft>
              <a:buFont typeface="Wingdings"/>
              <a:buChar char=""/>
              <a:defRPr/>
            </a:pPr>
            <a:r>
              <a:rPr lang="en-US" smtClean="0"/>
              <a:t>Unusual Bleeding</a:t>
            </a:r>
          </a:p>
          <a:p>
            <a:pPr marL="320040" indent="-320040" eaLnBrk="1" fontAlgn="auto" hangingPunct="1">
              <a:spcAft>
                <a:spcPts val="0"/>
              </a:spcAft>
              <a:buFont typeface="Wingdings"/>
              <a:buChar char=""/>
              <a:defRPr/>
            </a:pPr>
            <a:endParaRPr lang="en-US" smtClean="0"/>
          </a:p>
          <a:p>
            <a:pPr marL="320040" indent="-320040" eaLnBrk="1" fontAlgn="auto" hangingPunct="1">
              <a:spcAft>
                <a:spcPts val="0"/>
              </a:spcAft>
              <a:buFont typeface="Wingdings"/>
              <a:buChar char=""/>
              <a:defRPr/>
            </a:pPr>
            <a:r>
              <a:rPr lang="en-US" smtClean="0"/>
              <a:t>Breastfeeding</a:t>
            </a:r>
          </a:p>
          <a:p>
            <a:pPr marL="320040" indent="-320040" eaLnBrk="1" fontAlgn="auto" hangingPunct="1">
              <a:spcAft>
                <a:spcPts val="0"/>
              </a:spcAft>
              <a:buFont typeface="Wingdings"/>
              <a:buChar char=""/>
              <a:defRPr/>
            </a:pPr>
            <a:endParaRPr lang="en-US" smtClean="0"/>
          </a:p>
          <a:p>
            <a:pPr marL="320040" indent="-320040" eaLnBrk="1" fontAlgn="auto" hangingPunct="1">
              <a:spcAft>
                <a:spcPts val="0"/>
              </a:spcAft>
              <a:buFont typeface="Wingdings"/>
              <a:buChar char=""/>
              <a:defRPr/>
            </a:pPr>
            <a:r>
              <a:rPr lang="en-US" smtClean="0"/>
              <a:t>Irregular Cycles</a:t>
            </a:r>
          </a:p>
          <a:p>
            <a:pPr marL="320040" indent="-320040" eaLnBrk="1" fontAlgn="auto" hangingPunct="1">
              <a:spcAft>
                <a:spcPts val="0"/>
              </a:spcAft>
              <a:buFont typeface="Wingdings"/>
              <a:buChar char=""/>
              <a:defRPr/>
            </a:pPr>
            <a:endParaRPr lang="en-US" smtClean="0"/>
          </a:p>
          <a:p>
            <a:pPr marL="320040" indent="-320040" eaLnBrk="1" fontAlgn="auto" hangingPunct="1">
              <a:spcAft>
                <a:spcPts val="0"/>
              </a:spcAft>
              <a:buFont typeface="Wingdings"/>
              <a:buChar char=""/>
              <a:defRPr/>
            </a:pPr>
            <a:r>
              <a:rPr lang="en-US" smtClean="0"/>
              <a:t>Menstrual cramping</a:t>
            </a:r>
          </a:p>
          <a:p>
            <a:pPr marL="320040" indent="-320040" eaLnBrk="1" fontAlgn="auto" hangingPunct="1">
              <a:spcAft>
                <a:spcPts val="0"/>
              </a:spcAft>
              <a:buFont typeface="Wingdings"/>
              <a:buChar char=""/>
              <a:defRPr/>
            </a:pPr>
            <a:endParaRPr lang="en-US" smtClean="0"/>
          </a:p>
          <a:p>
            <a:pPr marL="320040" indent="-320040" eaLnBrk="1" fontAlgn="auto" hangingPunct="1">
              <a:spcAft>
                <a:spcPts val="0"/>
              </a:spcAft>
              <a:buFont typeface="Wingdings"/>
              <a:buChar char=""/>
              <a:defRPr/>
            </a:pPr>
            <a:r>
              <a:rPr lang="en-US" smtClean="0"/>
              <a:t>PCOS </a:t>
            </a:r>
          </a:p>
        </p:txBody>
      </p:sp>
      <p:sp>
        <p:nvSpPr>
          <p:cNvPr id="74756" name="Content Placeholder 4"/>
          <p:cNvSpPr>
            <a:spLocks noGrp="1"/>
          </p:cNvSpPr>
          <p:nvPr>
            <p:ph sz="half" idx="2"/>
          </p:nvPr>
        </p:nvSpPr>
        <p:spPr>
          <a:xfrm>
            <a:off x="5029200" y="1828800"/>
            <a:ext cx="3810000" cy="4114800"/>
          </a:xfrm>
        </p:spPr>
        <p:txBody>
          <a:bodyPr rtlCol="0">
            <a:normAutofit fontScale="92500" lnSpcReduction="10000"/>
          </a:bodyPr>
          <a:lstStyle/>
          <a:p>
            <a:pPr marL="320040" indent="-320040" eaLnBrk="1" fontAlgn="auto" hangingPunct="1">
              <a:spcAft>
                <a:spcPts val="0"/>
              </a:spcAft>
              <a:buFont typeface="Wingdings"/>
              <a:buChar char=""/>
              <a:defRPr/>
            </a:pPr>
            <a:r>
              <a:rPr lang="en-US" dirty="0" smtClean="0"/>
              <a:t>Monitor questions</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Medications &amp; fertility</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Infertility </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Vaginal infections</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Travel effects </a:t>
            </a:r>
          </a:p>
        </p:txBody>
      </p:sp>
    </p:spTree>
    <p:extLst>
      <p:ext uri="{BB962C8B-B14F-4D97-AF65-F5344CB8AC3E}">
        <p14:creationId xmlns:p14="http://schemas.microsoft.com/office/powerpoint/2010/main" val="1612444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1">
                    <a:lumMod val="65000"/>
                    <a:lumOff val="35000"/>
                  </a:schemeClr>
                </a:solidFill>
              </a:rPr>
              <a:t>Qualitative Comments</a:t>
            </a:r>
          </a:p>
        </p:txBody>
      </p:sp>
      <p:sp>
        <p:nvSpPr>
          <p:cNvPr id="3" name="Content Placeholder 2"/>
          <p:cNvSpPr>
            <a:spLocks noGrp="1"/>
          </p:cNvSpPr>
          <p:nvPr>
            <p:ph idx="1"/>
          </p:nvPr>
        </p:nvSpPr>
        <p:spPr>
          <a:xfrm>
            <a:off x="457200" y="1447800"/>
            <a:ext cx="8229600" cy="4525963"/>
          </a:xfrm>
        </p:spPr>
        <p:txBody>
          <a:bodyPr rtlCol="0">
            <a:normAutofit lnSpcReduction="10000"/>
          </a:bodyPr>
          <a:lstStyle/>
          <a:p>
            <a:pPr marL="320040" indent="-320040" eaLnBrk="1" fontAlgn="auto" hangingPunct="1">
              <a:spcAft>
                <a:spcPts val="0"/>
              </a:spcAft>
              <a:defRPr/>
            </a:pPr>
            <a:r>
              <a:rPr lang="en-US" sz="2400" dirty="0" smtClean="0"/>
              <a:t>I just want to say</a:t>
            </a:r>
            <a:r>
              <a:rPr lang="en-US" sz="2400" dirty="0" smtClean="0">
                <a:solidFill>
                  <a:srgbClr val="FFC000"/>
                </a:solidFill>
              </a:rPr>
              <a:t>, I LOVE THIS SITE!!</a:t>
            </a:r>
            <a:br>
              <a:rPr lang="en-US" sz="2400" dirty="0" smtClean="0">
                <a:solidFill>
                  <a:srgbClr val="FFC000"/>
                </a:solidFill>
              </a:rPr>
            </a:br>
            <a:r>
              <a:rPr lang="en-US" sz="2400" dirty="0" smtClean="0"/>
              <a:t>It has helped my husband and I so very much. I appreciate having someone to go to when I have questions. I appreciate the objectiveness that the monitor gives me. I really appreciate having the support of others who do not think I am crazy for choosing a natural way of limiting my family (for the time being) after just having our 5th child.</a:t>
            </a:r>
            <a:br>
              <a:rPr lang="en-US" sz="2400" dirty="0" smtClean="0"/>
            </a:br>
            <a:r>
              <a:rPr lang="en-US" sz="2400" dirty="0" smtClean="0"/>
              <a:t>I am not Catholic, but I am very thankful for the belief that we share concerning life. </a:t>
            </a:r>
            <a:br>
              <a:rPr lang="en-US" sz="2400" dirty="0" smtClean="0"/>
            </a:br>
            <a:r>
              <a:rPr lang="en-US" sz="2400" dirty="0" smtClean="0"/>
              <a:t>THANK YOU!!</a:t>
            </a:r>
          </a:p>
          <a:p>
            <a:pPr marL="320040" indent="-320040" eaLnBrk="1" fontAlgn="auto" hangingPunct="1">
              <a:spcAft>
                <a:spcPts val="0"/>
              </a:spcAft>
              <a:defRPr/>
            </a:pPr>
            <a:r>
              <a:rPr lang="en-US" sz="2400" dirty="0" smtClean="0">
                <a:solidFill>
                  <a:srgbClr val="FFC000"/>
                </a:solidFill>
              </a:rPr>
              <a:t>Dr., you just made soda come out my nose!! </a:t>
            </a:r>
            <a:r>
              <a:rPr lang="en-US" sz="2400" dirty="0" smtClean="0"/>
              <a:t>I will have to remember that quote about </a:t>
            </a:r>
            <a:r>
              <a:rPr lang="en-US" sz="2400" b="1" dirty="0" smtClean="0">
                <a:solidFill>
                  <a:srgbClr val="FFC000"/>
                </a:solidFill>
              </a:rPr>
              <a:t>NFP not meaning "Not For Protestants"!!</a:t>
            </a:r>
          </a:p>
          <a:p>
            <a:pPr marL="320040" indent="-320040" eaLnBrk="1" fontAlgn="auto" hangingPunct="1">
              <a:spcAft>
                <a:spcPts val="0"/>
              </a:spcAft>
              <a:defRPr/>
            </a:pPr>
            <a:endParaRPr lang="en-US" sz="2400" dirty="0" smtClean="0"/>
          </a:p>
        </p:txBody>
      </p:sp>
    </p:spTree>
    <p:extLst>
      <p:ext uri="{BB962C8B-B14F-4D97-AF65-F5344CB8AC3E}">
        <p14:creationId xmlns:p14="http://schemas.microsoft.com/office/powerpoint/2010/main" val="1750582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smtClean="0"/>
              <a:t>Qualitative Comments:</a:t>
            </a:r>
          </a:p>
        </p:txBody>
      </p:sp>
      <p:sp>
        <p:nvSpPr>
          <p:cNvPr id="130051" name="Content Placeholder 2"/>
          <p:cNvSpPr>
            <a:spLocks noGrp="1"/>
          </p:cNvSpPr>
          <p:nvPr>
            <p:ph idx="1"/>
          </p:nvPr>
        </p:nvSpPr>
        <p:spPr/>
        <p:txBody>
          <a:bodyPr/>
          <a:lstStyle/>
          <a:p>
            <a:pPr eaLnBrk="1" hangingPunct="1"/>
            <a:r>
              <a:rPr lang="en-US" sz="2000" smtClean="0"/>
              <a:t>I just wanted to drop in and say </a:t>
            </a:r>
            <a:r>
              <a:rPr lang="en-US" sz="2000" b="1" smtClean="0"/>
              <a:t>thank you so much!!! </a:t>
            </a:r>
            <a:r>
              <a:rPr lang="en-US" sz="2000" b="1" smtClean="0">
                <a:solidFill>
                  <a:srgbClr val="FFC000"/>
                </a:solidFill>
              </a:rPr>
              <a:t>The Marquette model has been such a blessing.</a:t>
            </a:r>
            <a:r>
              <a:rPr lang="en-US" sz="2000" smtClean="0"/>
              <a:t> I am currently tandem nursing (and have either been pregnant and/or nursing since 2005) and my mucus is very difficult for me to discern and chart with accuracy. </a:t>
            </a:r>
            <a:r>
              <a:rPr lang="en-US" sz="2000" b="1" smtClean="0">
                <a:solidFill>
                  <a:srgbClr val="FFC000"/>
                </a:solidFill>
              </a:rPr>
              <a:t>At this point we have a medical reason that makes postponing another pregnancy very important.</a:t>
            </a:r>
            <a:r>
              <a:rPr lang="en-US" sz="2000" b="1" smtClean="0"/>
              <a:t> </a:t>
            </a:r>
            <a:r>
              <a:rPr lang="en-US" sz="2000" smtClean="0"/>
              <a:t>The Marquette model has </a:t>
            </a:r>
            <a:r>
              <a:rPr lang="en-US" sz="2000" b="1" smtClean="0">
                <a:solidFill>
                  <a:srgbClr val="FFC000"/>
                </a:solidFill>
              </a:rPr>
              <a:t>given us comfort and confidence </a:t>
            </a:r>
            <a:r>
              <a:rPr lang="en-US" sz="2000" smtClean="0"/>
              <a:t>and the on-line charting tool makes it </a:t>
            </a:r>
            <a:r>
              <a:rPr lang="en-US" sz="2000" b="1" smtClean="0">
                <a:solidFill>
                  <a:srgbClr val="FFC000"/>
                </a:solidFill>
              </a:rPr>
              <a:t>very user friendly</a:t>
            </a:r>
            <a:r>
              <a:rPr lang="en-US" sz="2000" smtClean="0">
                <a:solidFill>
                  <a:srgbClr val="FFC000"/>
                </a:solidFill>
              </a:rPr>
              <a:t> </a:t>
            </a:r>
            <a:r>
              <a:rPr lang="en-US" sz="2000" smtClean="0"/>
              <a:t>for this sleep deprived mama. The forums are also </a:t>
            </a:r>
            <a:r>
              <a:rPr lang="en-US" sz="2000" b="1" smtClean="0"/>
              <a:t>a </a:t>
            </a:r>
            <a:r>
              <a:rPr lang="en-US" sz="2000" b="1" smtClean="0">
                <a:solidFill>
                  <a:srgbClr val="FFC000"/>
                </a:solidFill>
              </a:rPr>
              <a:t>wonderful resource</a:t>
            </a:r>
            <a:r>
              <a:rPr lang="en-US" sz="2000" smtClean="0"/>
              <a:t>. Each time I’m about to post a question, I run across another user who has already asked.</a:t>
            </a:r>
            <a:br>
              <a:rPr lang="en-US" sz="2000" smtClean="0"/>
            </a:br>
            <a:r>
              <a:rPr lang="en-US" sz="2000" smtClean="0"/>
              <a:t/>
            </a:r>
            <a:br>
              <a:rPr lang="en-US" sz="2000" smtClean="0"/>
            </a:br>
            <a:r>
              <a:rPr lang="en-US" sz="2000" smtClean="0"/>
              <a:t>I have one quick question. I’m just curious what the “federal study site” is. Am I missing something that I should be doing?</a:t>
            </a:r>
            <a:br>
              <a:rPr lang="en-US" sz="2000" smtClean="0"/>
            </a:br>
            <a:r>
              <a:rPr lang="en-US" sz="2000" smtClean="0"/>
              <a:t/>
            </a:r>
            <a:br>
              <a:rPr lang="en-US" sz="2000" smtClean="0"/>
            </a:br>
            <a:r>
              <a:rPr lang="en-US" sz="2000" smtClean="0"/>
              <a:t>Once again, THANK YOU!"</a:t>
            </a:r>
          </a:p>
        </p:txBody>
      </p:sp>
    </p:spTree>
    <p:extLst>
      <p:ext uri="{BB962C8B-B14F-4D97-AF65-F5344CB8AC3E}">
        <p14:creationId xmlns:p14="http://schemas.microsoft.com/office/powerpoint/2010/main" val="647085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sz="half" idx="1"/>
          </p:nvPr>
        </p:nvSpPr>
        <p:spPr bwMode="auto">
          <a:xfrm>
            <a:off x="769938" y="1981200"/>
            <a:ext cx="3840162"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solidFill>
                  <a:srgbClr val="92D050"/>
                </a:solidFill>
              </a:rPr>
              <a:t>Computer viruses</a:t>
            </a:r>
          </a:p>
          <a:p>
            <a:r>
              <a:rPr lang="en-US" dirty="0" smtClean="0">
                <a:solidFill>
                  <a:srgbClr val="92D050"/>
                </a:solidFill>
              </a:rPr>
              <a:t>Computer worms</a:t>
            </a:r>
          </a:p>
          <a:p>
            <a:r>
              <a:rPr lang="en-US" dirty="0" smtClean="0">
                <a:solidFill>
                  <a:srgbClr val="92D050"/>
                </a:solidFill>
              </a:rPr>
              <a:t>Trojan Horses</a:t>
            </a:r>
          </a:p>
          <a:p>
            <a:r>
              <a:rPr lang="en-US" dirty="0" smtClean="0">
                <a:solidFill>
                  <a:srgbClr val="92D050"/>
                </a:solidFill>
              </a:rPr>
              <a:t>Computer Spam</a:t>
            </a:r>
          </a:p>
          <a:p>
            <a:r>
              <a:rPr lang="en-US" dirty="0" smtClean="0">
                <a:solidFill>
                  <a:srgbClr val="92D050"/>
                </a:solidFill>
              </a:rPr>
              <a:t>Hackers</a:t>
            </a:r>
          </a:p>
          <a:p>
            <a:r>
              <a:rPr lang="en-US" dirty="0" smtClean="0">
                <a:solidFill>
                  <a:srgbClr val="92D050"/>
                </a:solidFill>
              </a:rPr>
              <a:t>Password security</a:t>
            </a:r>
          </a:p>
          <a:p>
            <a:r>
              <a:rPr lang="en-US" dirty="0" smtClean="0">
                <a:solidFill>
                  <a:srgbClr val="92D050"/>
                </a:solidFill>
              </a:rPr>
              <a:t>Firewall</a:t>
            </a:r>
          </a:p>
          <a:p>
            <a:r>
              <a:rPr lang="en-US" dirty="0" smtClean="0">
                <a:solidFill>
                  <a:srgbClr val="92D050"/>
                </a:solidFill>
              </a:rPr>
              <a:t>Hardware Security</a:t>
            </a:r>
          </a:p>
          <a:p>
            <a:r>
              <a:rPr lang="en-US" dirty="0" smtClean="0">
                <a:solidFill>
                  <a:srgbClr val="92D050"/>
                </a:solidFill>
              </a:rPr>
              <a:t>Hosting servers!!</a:t>
            </a:r>
          </a:p>
          <a:p>
            <a:r>
              <a:rPr lang="en-US" dirty="0" smtClean="0">
                <a:solidFill>
                  <a:srgbClr val="92D050"/>
                </a:solidFill>
              </a:rPr>
              <a:t>HIPPA</a:t>
            </a:r>
          </a:p>
          <a:p>
            <a:r>
              <a:rPr lang="en-US" dirty="0" smtClean="0">
                <a:solidFill>
                  <a:srgbClr val="92D050"/>
                </a:solidFill>
              </a:rPr>
              <a:t>FIRPA</a:t>
            </a:r>
          </a:p>
        </p:txBody>
      </p:sp>
      <p:pic>
        <p:nvPicPr>
          <p:cNvPr id="11268" name="Picture 2" descr="C:\Users\fehringr\AppData\Local\Microsoft\Windows\Temporary Internet Files\Content.IE5\6DVKMN9N\MP90044828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3840163" cy="2646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2362200" y="106680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accent2"/>
                </a:solidFill>
                <a:latin typeface="Arial" pitchFamily="34" charset="0"/>
                <a:cs typeface="Arial" pitchFamily="34" charset="0"/>
              </a:defRPr>
            </a:lvl1pPr>
            <a:lvl2pPr marL="742950" indent="-285750" eaLnBrk="0" hangingPunct="0">
              <a:defRPr sz="1600">
                <a:solidFill>
                  <a:schemeClr val="accent2"/>
                </a:solidFill>
                <a:latin typeface="Arial" pitchFamily="34" charset="0"/>
                <a:cs typeface="Arial" pitchFamily="34" charset="0"/>
              </a:defRPr>
            </a:lvl2pPr>
            <a:lvl3pPr marL="1143000" indent="-228600" eaLnBrk="0" hangingPunct="0">
              <a:defRPr sz="1600">
                <a:solidFill>
                  <a:schemeClr val="accent2"/>
                </a:solidFill>
                <a:latin typeface="Arial" pitchFamily="34" charset="0"/>
                <a:cs typeface="Arial" pitchFamily="34" charset="0"/>
              </a:defRPr>
            </a:lvl3pPr>
            <a:lvl4pPr marL="1600200" indent="-228600" eaLnBrk="0" hangingPunct="0">
              <a:defRPr sz="1600">
                <a:solidFill>
                  <a:schemeClr val="accent2"/>
                </a:solidFill>
                <a:latin typeface="Arial" pitchFamily="34" charset="0"/>
                <a:cs typeface="Arial" pitchFamily="34" charset="0"/>
              </a:defRPr>
            </a:lvl4pPr>
            <a:lvl5pPr marL="2057400" indent="-228600" eaLnBrk="0" hangingPunct="0">
              <a:defRPr sz="1600">
                <a:solidFill>
                  <a:schemeClr val="accent2"/>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accent2"/>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accent2"/>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accent2"/>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accent2"/>
                </a:solidFill>
                <a:latin typeface="Arial" pitchFamily="34" charset="0"/>
                <a:cs typeface="Arial" pitchFamily="34" charset="0"/>
              </a:defRPr>
            </a:lvl9pPr>
          </a:lstStyle>
          <a:p>
            <a:pPr algn="ctr" eaLnBrk="1" hangingPunct="1"/>
            <a:r>
              <a:rPr lang="en-US" sz="2400" b="1" dirty="0">
                <a:solidFill>
                  <a:srgbClr val="00B050"/>
                </a:solidFill>
              </a:rPr>
              <a:t>Security Issues</a:t>
            </a:r>
          </a:p>
        </p:txBody>
      </p:sp>
    </p:spTree>
    <p:extLst>
      <p:ext uri="{BB962C8B-B14F-4D97-AF65-F5344CB8AC3E}">
        <p14:creationId xmlns:p14="http://schemas.microsoft.com/office/powerpoint/2010/main" val="7013092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Site Down</a:t>
            </a:r>
            <a:endParaRPr lang="en-US" dirty="0"/>
          </a:p>
        </p:txBody>
      </p:sp>
      <p:sp>
        <p:nvSpPr>
          <p:cNvPr id="5" name="Content Placeholder 4"/>
          <p:cNvSpPr>
            <a:spLocks noGrp="1"/>
          </p:cNvSpPr>
          <p:nvPr>
            <p:ph idx="1"/>
          </p:nvPr>
        </p:nvSpPr>
        <p:spPr/>
        <p:txBody>
          <a:bodyPr>
            <a:normAutofit fontScale="55000" lnSpcReduction="20000"/>
          </a:bodyPr>
          <a:lstStyle/>
          <a:p>
            <a:r>
              <a:rPr lang="en-US" dirty="0"/>
              <a:t/>
            </a:r>
            <a:br>
              <a:rPr lang="en-US" dirty="0"/>
            </a:br>
            <a:r>
              <a:rPr lang="en-US" dirty="0"/>
              <a:t>Dear Mr. Richard </a:t>
            </a:r>
            <a:r>
              <a:rPr lang="en-US" dirty="0" err="1"/>
              <a:t>Fehring</a:t>
            </a:r>
            <a:r>
              <a:rPr lang="en-US" dirty="0"/>
              <a:t>,</a:t>
            </a:r>
            <a:br>
              <a:rPr lang="en-US" dirty="0"/>
            </a:br>
            <a:r>
              <a:rPr lang="en-US" dirty="0"/>
              <a:t/>
            </a:r>
            <a:br>
              <a:rPr lang="en-US" dirty="0"/>
            </a:br>
            <a:r>
              <a:rPr lang="en-US" dirty="0"/>
              <a:t>You receive an important notice regarding your 1&amp;1 Server.</a:t>
            </a:r>
            <a:br>
              <a:rPr lang="en-US" dirty="0"/>
            </a:br>
            <a:r>
              <a:rPr lang="en-US" dirty="0"/>
              <a:t/>
            </a:r>
            <a:br>
              <a:rPr lang="en-US" dirty="0"/>
            </a:br>
            <a:r>
              <a:rPr lang="en-US" dirty="0"/>
              <a:t>Your 1&amp;1 Server was found to be part of a network of compromised machines</a:t>
            </a:r>
            <a:br>
              <a:rPr lang="en-US" dirty="0"/>
            </a:br>
            <a:r>
              <a:rPr lang="en-US" dirty="0"/>
              <a:t>leading a Distributed Denial-of-Service Attack (</a:t>
            </a:r>
            <a:r>
              <a:rPr lang="en-US" dirty="0" err="1"/>
              <a:t>DDoS</a:t>
            </a:r>
            <a:r>
              <a:rPr lang="en-US" dirty="0"/>
              <a:t> Attack) against other servers.</a:t>
            </a:r>
            <a:br>
              <a:rPr lang="en-US" dirty="0"/>
            </a:br>
            <a:r>
              <a:rPr lang="en-US" dirty="0"/>
              <a:t/>
            </a:r>
            <a:br>
              <a:rPr lang="en-US" dirty="0"/>
            </a:br>
            <a:r>
              <a:rPr lang="en-US" dirty="0"/>
              <a:t>*******************************************************************************</a:t>
            </a:r>
            <a:br>
              <a:rPr lang="en-US" dirty="0"/>
            </a:br>
            <a:r>
              <a:rPr lang="en-US" dirty="0"/>
              <a:t>IMPORTANT: In order to prevent further criminal activity from your 1&amp;1 Server,</a:t>
            </a:r>
            <a:br>
              <a:rPr lang="en-US" dirty="0"/>
            </a:br>
            <a:r>
              <a:rPr lang="en-US" dirty="0"/>
              <a:t>we have suspended access pending an investigation and resolution.</a:t>
            </a:r>
            <a:br>
              <a:rPr lang="en-US" dirty="0"/>
            </a:br>
            <a:r>
              <a:rPr lang="en-US" dirty="0"/>
              <a:t>*******************************************************************************</a:t>
            </a:r>
            <a:br>
              <a:rPr lang="en-US" dirty="0"/>
            </a:br>
            <a:r>
              <a:rPr lang="en-US" dirty="0"/>
              <a:t/>
            </a:r>
            <a:br>
              <a:rPr lang="en-US" dirty="0"/>
            </a:br>
            <a:r>
              <a:rPr lang="en-US" dirty="0"/>
              <a:t>Please follow the indications below according to the category of your server to</a:t>
            </a:r>
            <a:br>
              <a:rPr lang="en-US" dirty="0"/>
            </a:br>
            <a:r>
              <a:rPr lang="en-US" dirty="0"/>
              <a:t>reestablish the access of your 1&amp;1 Server.</a:t>
            </a:r>
          </a:p>
        </p:txBody>
      </p:sp>
    </p:spTree>
    <p:extLst>
      <p:ext uri="{BB962C8B-B14F-4D97-AF65-F5344CB8AC3E}">
        <p14:creationId xmlns:p14="http://schemas.microsoft.com/office/powerpoint/2010/main" val="3641174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 access portals</a:t>
            </a:r>
            <a:endParaRPr lang="en-US" dirty="0"/>
          </a:p>
        </p:txBody>
      </p:sp>
      <p:sp>
        <p:nvSpPr>
          <p:cNvPr id="3" name="Content Placeholder 2"/>
          <p:cNvSpPr>
            <a:spLocks noGrp="1"/>
          </p:cNvSpPr>
          <p:nvPr>
            <p:ph idx="1"/>
          </p:nvPr>
        </p:nvSpPr>
        <p:spPr/>
        <p:txBody>
          <a:bodyPr>
            <a:normAutofit fontScale="47500" lnSpcReduction="20000"/>
          </a:bodyPr>
          <a:lstStyle/>
          <a:p>
            <a:r>
              <a:rPr lang="en-US" dirty="0"/>
              <a:t>You will find details about the attack here:</a:t>
            </a:r>
            <a:br>
              <a:rPr lang="en-US" dirty="0"/>
            </a:br>
            <a:r>
              <a:rPr lang="en-US" dirty="0"/>
              <a:t>PROCESSES:</a:t>
            </a:r>
            <a:br>
              <a:rPr lang="en-US" dirty="0"/>
            </a:br>
            <a:r>
              <a:rPr lang="en-US" dirty="0"/>
              <a:t>==================</a:t>
            </a:r>
            <a:br>
              <a:rPr lang="en-US" dirty="0"/>
            </a:br>
            <a:r>
              <a:rPr lang="en-US" dirty="0"/>
              <a:t> CTID USER       PID %CPU %MEM   VSZ  RSS TTY  STAT START     TIME COMMAND</a:t>
            </a:r>
            <a:br>
              <a:rPr lang="en-US" dirty="0"/>
            </a:br>
            <a:r>
              <a:rPr lang="en-US" dirty="0"/>
              <a:t>47336140 root   3011  0.0  0.0  4888  644 ?    </a:t>
            </a:r>
            <a:r>
              <a:rPr lang="en-US" dirty="0" err="1"/>
              <a:t>Ss</a:t>
            </a:r>
            <a:r>
              <a:rPr lang="en-US" dirty="0"/>
              <a:t>   May16 00:00:20 </a:t>
            </a:r>
            <a:r>
              <a:rPr lang="en-US" dirty="0" err="1"/>
              <a:t>init</a:t>
            </a:r>
            <a:r>
              <a:rPr lang="en-US" dirty="0"/>
              <a:t> [3]</a:t>
            </a:r>
            <a:br>
              <a:rPr lang="en-US" dirty="0"/>
            </a:br>
            <a:r>
              <a:rPr lang="en-US" dirty="0"/>
              <a:t>47336140 root   3019  0.0  0.0     0    0 ?    S    May16 00:00:00 [</a:t>
            </a:r>
            <a:r>
              <a:rPr lang="en-US" dirty="0" err="1"/>
              <a:t>kthreadd</a:t>
            </a:r>
            <a:r>
              <a:rPr lang="en-US" dirty="0"/>
              <a:t>/473361]</a:t>
            </a:r>
            <a:br>
              <a:rPr lang="en-US" dirty="0"/>
            </a:br>
            <a:r>
              <a:rPr lang="en-US" dirty="0"/>
              <a:t>47336140 root   3020  0.0  0.0     0    0 ?    S    May16 00:00:00 [</a:t>
            </a:r>
            <a:r>
              <a:rPr lang="en-US" dirty="0" err="1"/>
              <a:t>khelper</a:t>
            </a:r>
            <a:r>
              <a:rPr lang="en-US" dirty="0"/>
              <a:t>/4733614]</a:t>
            </a:r>
            <a:br>
              <a:rPr lang="en-US" dirty="0"/>
            </a:br>
            <a:r>
              <a:rPr lang="en-US" dirty="0"/>
              <a:t>47336140 root   5680  0.0  0.0  3744  584 ?    </a:t>
            </a:r>
            <a:r>
              <a:rPr lang="en-US" dirty="0" err="1"/>
              <a:t>Ss</a:t>
            </a:r>
            <a:r>
              <a:rPr lang="en-US" dirty="0"/>
              <a:t>   May16 00:00:17 </a:t>
            </a:r>
            <a:r>
              <a:rPr lang="en-US" dirty="0" err="1"/>
              <a:t>syslogd</a:t>
            </a:r>
            <a:r>
              <a:rPr lang="en-US" dirty="0"/>
              <a:t> -m 0</a:t>
            </a:r>
            <a:br>
              <a:rPr lang="en-US" dirty="0"/>
            </a:br>
            <a:r>
              <a:rPr lang="en-US" dirty="0"/>
              <a:t>47336140 named  6719  0.0  0.0 51336 2680 ?    </a:t>
            </a:r>
            <a:r>
              <a:rPr lang="en-US" dirty="0" err="1"/>
              <a:t>Ssl</a:t>
            </a:r>
            <a:r>
              <a:rPr lang="en-US" dirty="0"/>
              <a:t>  May16 00:07:37 /</a:t>
            </a:r>
            <a:r>
              <a:rPr lang="en-US" dirty="0" err="1"/>
              <a:t>usr</a:t>
            </a:r>
            <a:r>
              <a:rPr lang="en-US" dirty="0"/>
              <a:t>/</a:t>
            </a:r>
            <a:r>
              <a:rPr lang="en-US" dirty="0" err="1"/>
              <a:t>sbin</a:t>
            </a:r>
            <a:r>
              <a:rPr lang="en-US" dirty="0"/>
              <a:t>/named -u named -n1 -c /</a:t>
            </a:r>
            <a:r>
              <a:rPr lang="en-US" dirty="0" err="1"/>
              <a:t>etc</a:t>
            </a:r>
            <a:r>
              <a:rPr lang="en-US" dirty="0"/>
              <a:t>/</a:t>
            </a:r>
            <a:r>
              <a:rPr lang="en-US" dirty="0" err="1"/>
              <a:t>named.conf</a:t>
            </a:r>
            <a:r>
              <a:rPr lang="en-US" dirty="0"/>
              <a:t> -u named -t /</a:t>
            </a:r>
            <a:r>
              <a:rPr lang="en-US" dirty="0" err="1"/>
              <a:t>var</a:t>
            </a:r>
            <a:r>
              <a:rPr lang="en-US" dirty="0"/>
              <a:t>/named/run-root</a:t>
            </a:r>
            <a:br>
              <a:rPr lang="en-US" dirty="0"/>
            </a:br>
            <a:r>
              <a:rPr lang="en-US" dirty="0"/>
              <a:t>47336140 root   6879  0.0  0.0 23088 1240 ?    </a:t>
            </a:r>
            <a:r>
              <a:rPr lang="en-US" dirty="0" err="1"/>
              <a:t>Ss</a:t>
            </a:r>
            <a:r>
              <a:rPr lang="en-US" dirty="0"/>
              <a:t>   May16 00:00:20 /</a:t>
            </a:r>
            <a:r>
              <a:rPr lang="en-US" dirty="0" err="1"/>
              <a:t>usr</a:t>
            </a:r>
            <a:r>
              <a:rPr lang="en-US" dirty="0"/>
              <a:t>/</a:t>
            </a:r>
            <a:r>
              <a:rPr lang="en-US" dirty="0" err="1"/>
              <a:t>sbin</a:t>
            </a:r>
            <a:r>
              <a:rPr lang="en-US" dirty="0"/>
              <a:t>/</a:t>
            </a:r>
            <a:r>
              <a:rPr lang="en-US" dirty="0" err="1"/>
              <a:t>sshd</a:t>
            </a:r>
            <a:r>
              <a:rPr lang="en-US" dirty="0"/>
              <a:t/>
            </a:r>
            <a:br>
              <a:rPr lang="en-US" dirty="0"/>
            </a:br>
            <a:r>
              <a:rPr lang="en-US" dirty="0"/>
              <a:t>47336140 root   7638  0.0  0.0  6512 1204 ?    S    May16 00:00:00 /bin/</a:t>
            </a:r>
            <a:r>
              <a:rPr lang="en-US" dirty="0" err="1"/>
              <a:t>sh</a:t>
            </a:r>
            <a:r>
              <a:rPr lang="en-US" dirty="0"/>
              <a:t> /</a:t>
            </a:r>
            <a:r>
              <a:rPr lang="en-US" dirty="0" err="1"/>
              <a:t>usr</a:t>
            </a:r>
            <a:r>
              <a:rPr lang="en-US" dirty="0"/>
              <a:t>/bin/</a:t>
            </a:r>
            <a:r>
              <a:rPr lang="en-US" dirty="0" err="1"/>
              <a:t>mysqld_safe</a:t>
            </a:r>
            <a:r>
              <a:rPr lang="en-US" dirty="0"/>
              <a:t> --defaults-file=/</a:t>
            </a:r>
            <a:r>
              <a:rPr lang="en-US" dirty="0" err="1"/>
              <a:t>etc</a:t>
            </a:r>
            <a:r>
              <a:rPr lang="en-US" dirty="0"/>
              <a:t>/</a:t>
            </a:r>
            <a:r>
              <a:rPr lang="en-US" dirty="0" err="1"/>
              <a:t>my.cnf</a:t>
            </a:r>
            <a:r>
              <a:rPr lang="en-US" dirty="0"/>
              <a:t> --</a:t>
            </a:r>
            <a:r>
              <a:rPr lang="en-US" dirty="0" err="1"/>
              <a:t>pid</a:t>
            </a:r>
            <a:r>
              <a:rPr lang="en-US" dirty="0"/>
              <a:t>-file=/</a:t>
            </a:r>
            <a:r>
              <a:rPr lang="en-US" dirty="0" err="1"/>
              <a:t>var</a:t>
            </a:r>
            <a:r>
              <a:rPr lang="en-US" dirty="0"/>
              <a:t>/run/</a:t>
            </a:r>
            <a:r>
              <a:rPr lang="en-US" dirty="0" err="1"/>
              <a:t>mysqld</a:t>
            </a:r>
            <a:r>
              <a:rPr lang="en-US" dirty="0"/>
              <a:t>/</a:t>
            </a:r>
            <a:r>
              <a:rPr lang="en-US" dirty="0" err="1"/>
              <a:t>mysqld.pid</a:t>
            </a:r>
            <a:r>
              <a:rPr lang="en-US" dirty="0"/>
              <a:t/>
            </a:r>
            <a:br>
              <a:rPr lang="en-US" dirty="0"/>
            </a:br>
            <a:r>
              <a:rPr lang="en-US" dirty="0"/>
              <a:t>47336140 </a:t>
            </a:r>
            <a:r>
              <a:rPr lang="en-US" dirty="0" err="1"/>
              <a:t>mysql</a:t>
            </a:r>
            <a:r>
              <a:rPr lang="en-US" dirty="0"/>
              <a:t>  7925  2.1  0.2 172388 44432 ?  </a:t>
            </a:r>
            <a:r>
              <a:rPr lang="en-US" dirty="0" err="1"/>
              <a:t>Sl</a:t>
            </a:r>
            <a:r>
              <a:rPr lang="en-US" dirty="0"/>
              <a:t>   May16 14:11:22 /</a:t>
            </a:r>
            <a:r>
              <a:rPr lang="en-US" dirty="0" err="1"/>
              <a:t>usr</a:t>
            </a:r>
            <a:r>
              <a:rPr lang="en-US" dirty="0"/>
              <a:t>/</a:t>
            </a:r>
            <a:r>
              <a:rPr lang="en-US" dirty="0" err="1"/>
              <a:t>libexec</a:t>
            </a:r>
            <a:r>
              <a:rPr lang="en-US" dirty="0"/>
              <a:t>/</a:t>
            </a:r>
            <a:r>
              <a:rPr lang="en-US" dirty="0" err="1"/>
              <a:t>mysqld</a:t>
            </a:r>
            <a:r>
              <a:rPr lang="en-US" dirty="0"/>
              <a:t> --defaults-file=/</a:t>
            </a:r>
            <a:r>
              <a:rPr lang="en-US" dirty="0" err="1"/>
              <a:t>etc</a:t>
            </a:r>
            <a:r>
              <a:rPr lang="en-US" dirty="0"/>
              <a:t>/</a:t>
            </a:r>
            <a:r>
              <a:rPr lang="en-US" dirty="0" err="1"/>
              <a:t>my.cnf</a:t>
            </a:r>
            <a:r>
              <a:rPr lang="en-US" dirty="0"/>
              <a:t> --</a:t>
            </a:r>
            <a:r>
              <a:rPr lang="en-US" dirty="0" err="1"/>
              <a:t>basedir</a:t>
            </a:r>
            <a:r>
              <a:rPr lang="en-US" dirty="0"/>
              <a:t>=/</a:t>
            </a:r>
            <a:r>
              <a:rPr lang="en-US" dirty="0" err="1"/>
              <a:t>usr</a:t>
            </a:r>
            <a:r>
              <a:rPr lang="en-US" dirty="0"/>
              <a:t> --</a:t>
            </a:r>
            <a:r>
              <a:rPr lang="en-US" dirty="0" err="1"/>
              <a:t>datadir</a:t>
            </a:r>
            <a:r>
              <a:rPr lang="en-US" dirty="0"/>
              <a:t>=/</a:t>
            </a:r>
            <a:r>
              <a:rPr lang="en-US" dirty="0" err="1"/>
              <a:t>var</a:t>
            </a:r>
            <a:r>
              <a:rPr lang="en-US" dirty="0"/>
              <a:t>/lib/</a:t>
            </a:r>
            <a:r>
              <a:rPr lang="en-US" dirty="0" err="1"/>
              <a:t>mysql</a:t>
            </a:r>
            <a:r>
              <a:rPr lang="en-US" dirty="0"/>
              <a:t> --user=</a:t>
            </a:r>
            <a:r>
              <a:rPr lang="en-US" dirty="0" err="1"/>
              <a:t>mysql</a:t>
            </a:r>
            <a:r>
              <a:rPr lang="en-US" dirty="0"/>
              <a:t> --</a:t>
            </a:r>
            <a:r>
              <a:rPr lang="en-US" dirty="0" err="1"/>
              <a:t>pid</a:t>
            </a:r>
            <a:r>
              <a:rPr lang="en-US" dirty="0"/>
              <a:t>-file=/</a:t>
            </a:r>
            <a:r>
              <a:rPr lang="en-US" dirty="0" err="1"/>
              <a:t>var</a:t>
            </a:r>
            <a:r>
              <a:rPr lang="en-US" dirty="0"/>
              <a:t>/run/</a:t>
            </a:r>
            <a:r>
              <a:rPr lang="en-US" dirty="0" err="1"/>
              <a:t>mysqld</a:t>
            </a:r>
            <a:r>
              <a:rPr lang="en-US" dirty="0"/>
              <a:t>/</a:t>
            </a:r>
            <a:r>
              <a:rPr lang="en-US" dirty="0" err="1"/>
              <a:t>mysqld.pid</a:t>
            </a:r>
            <a:r>
              <a:rPr lang="en-US" dirty="0"/>
              <a:t> --skip-locking --port=3306 --socket=/</a:t>
            </a:r>
            <a:r>
              <a:rPr lang="en-US" dirty="0" err="1"/>
              <a:t>var</a:t>
            </a:r>
            <a:r>
              <a:rPr lang="en-US" dirty="0"/>
              <a:t>/lib/</a:t>
            </a:r>
            <a:r>
              <a:rPr lang="en-US" dirty="0" err="1"/>
              <a:t>mysql</a:t>
            </a:r>
            <a:r>
              <a:rPr lang="en-US" dirty="0"/>
              <a:t>/</a:t>
            </a:r>
            <a:r>
              <a:rPr lang="en-US" dirty="0" err="1"/>
              <a:t>mysql.sock</a:t>
            </a:r>
            <a:r>
              <a:rPr lang="en-US" dirty="0"/>
              <a:t/>
            </a:r>
            <a:br>
              <a:rPr lang="en-US" dirty="0"/>
            </a:br>
            <a:r>
              <a:rPr lang="en-US" dirty="0"/>
              <a:t>47336140 </a:t>
            </a:r>
            <a:r>
              <a:rPr lang="en-US" dirty="0" err="1"/>
              <a:t>qmails</a:t>
            </a:r>
            <a:r>
              <a:rPr lang="en-US" dirty="0"/>
              <a:t> 9121  0.0  0.0  2704  508 ?    S    May16 00:00:05 </a:t>
            </a:r>
            <a:r>
              <a:rPr lang="en-US" dirty="0" err="1"/>
              <a:t>qmail</a:t>
            </a:r>
            <a:r>
              <a:rPr lang="en-US" dirty="0"/>
              <a:t>-send</a:t>
            </a:r>
            <a:br>
              <a:rPr lang="en-US" dirty="0"/>
            </a:br>
            <a:r>
              <a:rPr lang="en-US" dirty="0"/>
              <a:t>47336140 </a:t>
            </a:r>
            <a:r>
              <a:rPr lang="en-US" dirty="0" err="1"/>
              <a:t>qmaill</a:t>
            </a:r>
            <a:r>
              <a:rPr lang="en-US" dirty="0"/>
              <a:t> 9124  0.0  0.0  2652  508 ?    S    May16 00:00:00 </a:t>
            </a:r>
            <a:r>
              <a:rPr lang="en-US" dirty="0" err="1"/>
              <a:t>splogger</a:t>
            </a:r>
            <a:r>
              <a:rPr lang="en-US" dirty="0"/>
              <a:t> </a:t>
            </a:r>
            <a:r>
              <a:rPr lang="en-US" dirty="0" err="1"/>
              <a:t>qmail</a:t>
            </a:r>
            <a:r>
              <a:rPr lang="en-US" dirty="0"/>
              <a:t/>
            </a:r>
            <a:br>
              <a:rPr lang="en-US" dirty="0"/>
            </a:br>
            <a:r>
              <a:rPr lang="en-US" dirty="0"/>
              <a:t>47336140 root   9125  0.0  0.0  2692  392 ?    S    May16 00:00:00 </a:t>
            </a:r>
            <a:r>
              <a:rPr lang="en-US" dirty="0" err="1"/>
              <a:t>qmail-lspawn</a:t>
            </a:r>
            <a:r>
              <a:rPr lang="en-US" dirty="0"/>
              <a:t> ./</a:t>
            </a:r>
            <a:r>
              <a:rPr lang="en-US" dirty="0" err="1"/>
              <a:t>Maildir</a:t>
            </a:r>
            <a:r>
              <a:rPr lang="en-US" dirty="0"/>
              <a:t>/</a:t>
            </a:r>
            <a:br>
              <a:rPr lang="en-US" dirty="0"/>
            </a:br>
            <a:r>
              <a:rPr lang="en-US" dirty="0"/>
              <a:t>47336140 </a:t>
            </a:r>
            <a:r>
              <a:rPr lang="en-US" dirty="0" err="1"/>
              <a:t>qmailr</a:t>
            </a:r>
            <a:r>
              <a:rPr lang="en-US" dirty="0"/>
              <a:t> 9126  0.0  0.0  2824  680 ?    S    May16 00:00:00 </a:t>
            </a:r>
            <a:r>
              <a:rPr lang="en-US" dirty="0" err="1"/>
              <a:t>qmail-rspawn</a:t>
            </a:r>
            <a:r>
              <a:rPr lang="en-US" dirty="0"/>
              <a:t/>
            </a:r>
            <a:br>
              <a:rPr lang="en-US" dirty="0"/>
            </a:br>
            <a:r>
              <a:rPr lang="en-US" dirty="0"/>
              <a:t>47336140 </a:t>
            </a:r>
            <a:r>
              <a:rPr lang="en-US" dirty="0" err="1"/>
              <a:t>qmailq</a:t>
            </a:r>
            <a:r>
              <a:rPr lang="en-US" dirty="0"/>
              <a:t> 9127  0.0  0.0  2648  388 ?    S    May16 00:00:00 </a:t>
            </a:r>
            <a:r>
              <a:rPr lang="en-US" dirty="0" err="1"/>
              <a:t>qmail</a:t>
            </a:r>
            <a:r>
              <a:rPr lang="en-US" dirty="0"/>
              <a:t>-clean</a:t>
            </a:r>
            <a:br>
              <a:rPr lang="en-US" dirty="0"/>
            </a:br>
            <a:r>
              <a:rPr lang="en-US" dirty="0"/>
              <a:t>47336140 root  10957  0.0  0.1 171016 22896 ?  </a:t>
            </a:r>
            <a:r>
              <a:rPr lang="en-US" dirty="0" err="1"/>
              <a:t>Ss</a:t>
            </a:r>
            <a:r>
              <a:rPr lang="en-US" dirty="0"/>
              <a:t>   May16 00:01:08 /</a:t>
            </a:r>
            <a:r>
              <a:rPr lang="en-US" dirty="0" err="1"/>
              <a:t>usr</a:t>
            </a:r>
            <a:r>
              <a:rPr lang="en-US" dirty="0"/>
              <a:t>/</a:t>
            </a:r>
            <a:r>
              <a:rPr lang="en-US" dirty="0" err="1"/>
              <a:t>sbin</a:t>
            </a:r>
            <a:r>
              <a:rPr lang="en-US" dirty="0"/>
              <a:t>/</a:t>
            </a:r>
            <a:r>
              <a:rPr lang="en-US" dirty="0" err="1"/>
              <a:t>httpd</a:t>
            </a:r>
            <a:r>
              <a:rPr lang="en-US" dirty="0"/>
              <a:t/>
            </a:r>
            <a:br>
              <a:rPr lang="en-US" dirty="0"/>
            </a:br>
            <a:r>
              <a:rPr lang="en-US" dirty="0"/>
              <a:t>47336140 root  12501  0.0  0.0 92392 5876 ?    </a:t>
            </a:r>
            <a:r>
              <a:rPr lang="en-US" dirty="0" err="1"/>
              <a:t>Ss</a:t>
            </a:r>
            <a:r>
              <a:rPr lang="en-US" dirty="0"/>
              <a:t>   May16 00:00:41 /</a:t>
            </a:r>
            <a:r>
              <a:rPr lang="en-US" dirty="0" err="1"/>
              <a:t>usr</a:t>
            </a:r>
            <a:r>
              <a:rPr lang="en-US" dirty="0"/>
              <a:t>/local/</a:t>
            </a:r>
            <a:r>
              <a:rPr lang="en-US" dirty="0" err="1"/>
              <a:t>psa</a:t>
            </a:r>
            <a:r>
              <a:rPr lang="en-US" dirty="0"/>
              <a:t>/admin/bin/</a:t>
            </a:r>
            <a:r>
              <a:rPr lang="en-US" dirty="0" err="1"/>
              <a:t>httpsd</a:t>
            </a:r>
            <a:endParaRPr lang="en-US" dirty="0"/>
          </a:p>
        </p:txBody>
      </p:sp>
    </p:spTree>
    <p:extLst>
      <p:ext uri="{BB962C8B-B14F-4D97-AF65-F5344CB8AC3E}">
        <p14:creationId xmlns:p14="http://schemas.microsoft.com/office/powerpoint/2010/main" val="2366777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Conferences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4516" y="1679012"/>
            <a:ext cx="3374967" cy="4368338"/>
          </a:xfrm>
        </p:spPr>
      </p:pic>
    </p:spTree>
    <p:extLst>
      <p:ext uri="{BB962C8B-B14F-4D97-AF65-F5344CB8AC3E}">
        <p14:creationId xmlns:p14="http://schemas.microsoft.com/office/powerpoint/2010/main" val="1851522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mtClean="0"/>
              <a:t>New Fertility Monitoring Systems</a:t>
            </a:r>
          </a:p>
        </p:txBody>
      </p:sp>
      <p:sp>
        <p:nvSpPr>
          <p:cNvPr id="26627" name="Subtitle 2"/>
          <p:cNvSpPr>
            <a:spLocks noGrp="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mtClean="0"/>
              <a:t>Apple Store</a:t>
            </a:r>
          </a:p>
          <a:p>
            <a:r>
              <a:rPr lang="en-US" smtClean="0"/>
              <a:t>Or How to Finance Your Research$$$</a:t>
            </a:r>
          </a:p>
        </p:txBody>
      </p:sp>
    </p:spTree>
    <p:extLst>
      <p:ext uri="{BB962C8B-B14F-4D97-AF65-F5344CB8AC3E}">
        <p14:creationId xmlns:p14="http://schemas.microsoft.com/office/powerpoint/2010/main" val="11217341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81000" y="685800"/>
            <a:ext cx="8229600" cy="1828800"/>
          </a:xfrm>
        </p:spPr>
        <p:txBody>
          <a:bodyPr rtlCol="0">
            <a:normAutofit/>
          </a:bodyPr>
          <a:lstStyle/>
          <a:p>
            <a:pPr eaLnBrk="1" fontAlgn="auto" hangingPunct="1">
              <a:spcAft>
                <a:spcPts val="0"/>
              </a:spcAft>
              <a:defRPr/>
            </a:pPr>
            <a:r>
              <a:rPr lang="en-US" dirty="0" smtClean="0"/>
              <a:t>Online NFP Teacher Training</a:t>
            </a: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52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80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 Web/App Team</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998" y="1600200"/>
            <a:ext cx="7568003" cy="4525963"/>
          </a:xfrm>
        </p:spPr>
      </p:pic>
    </p:spTree>
    <p:extLst>
      <p:ext uri="{BB962C8B-B14F-4D97-AF65-F5344CB8AC3E}">
        <p14:creationId xmlns:p14="http://schemas.microsoft.com/office/powerpoint/2010/main" val="3094792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muFertility</a:t>
            </a:r>
            <a:r>
              <a:rPr lang="en-US" dirty="0" smtClean="0"/>
              <a:t>: App Screenshots</a:t>
            </a:r>
            <a:endParaRPr lang="en-US" dirty="0"/>
          </a:p>
        </p:txBody>
      </p:sp>
      <p:sp>
        <p:nvSpPr>
          <p:cNvPr id="4" name="Content Placeholder 3"/>
          <p:cNvSpPr>
            <a:spLocks noGrp="1"/>
          </p:cNvSpPr>
          <p:nvPr>
            <p:ph idx="1"/>
          </p:nvPr>
        </p:nvSpPr>
        <p:spPr/>
        <p:txBody>
          <a:bodyPr/>
          <a:lstStyle/>
          <a:p>
            <a:endParaRPr lang="en-US" dirty="0"/>
          </a:p>
        </p:txBody>
      </p:sp>
      <p:pic>
        <p:nvPicPr>
          <p:cNvPr id="1028" name="Picture 4" descr="C:\Users\Intrepid\Desktop\Screen Shot 2013-05-15 at 12.46.19 PM.png"/>
          <p:cNvPicPr>
            <a:picLocks noChangeAspect="1" noChangeArrowheads="1"/>
          </p:cNvPicPr>
          <p:nvPr/>
        </p:nvPicPr>
        <p:blipFill>
          <a:blip r:embed="rId2" cstate="print"/>
          <a:srcRect/>
          <a:stretch>
            <a:fillRect/>
          </a:stretch>
        </p:blipFill>
        <p:spPr bwMode="auto">
          <a:xfrm>
            <a:off x="3358179" y="2143126"/>
            <a:ext cx="2509221" cy="2962274"/>
          </a:xfrm>
          <a:prstGeom prst="rect">
            <a:avLst/>
          </a:prstGeom>
          <a:noFill/>
        </p:spPr>
      </p:pic>
    </p:spTree>
    <p:extLst>
      <p:ext uri="{BB962C8B-B14F-4D97-AF65-F5344CB8AC3E}">
        <p14:creationId xmlns:p14="http://schemas.microsoft.com/office/powerpoint/2010/main" val="416234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Screen</a:t>
            </a:r>
            <a:endParaRPr lang="en-US" dirty="0"/>
          </a:p>
        </p:txBody>
      </p:sp>
      <p:sp>
        <p:nvSpPr>
          <p:cNvPr id="3" name="Content Placeholder 2"/>
          <p:cNvSpPr>
            <a:spLocks noGrp="1"/>
          </p:cNvSpPr>
          <p:nvPr>
            <p:ph idx="1"/>
          </p:nvPr>
        </p:nvSpPr>
        <p:spPr/>
        <p:txBody>
          <a:bodyPr/>
          <a:lstStyle/>
          <a:p>
            <a:endParaRPr lang="en-US"/>
          </a:p>
        </p:txBody>
      </p:sp>
      <p:pic>
        <p:nvPicPr>
          <p:cNvPr id="2051" name="Picture 3" descr="C:\Users\Intrepid\Desktop\NFP Screenshots\photo.PNG"/>
          <p:cNvPicPr>
            <a:picLocks noChangeAspect="1" noChangeArrowheads="1"/>
          </p:cNvPicPr>
          <p:nvPr/>
        </p:nvPicPr>
        <p:blipFill>
          <a:blip r:embed="rId2" cstate="print"/>
          <a:srcRect/>
          <a:stretch>
            <a:fillRect/>
          </a:stretch>
        </p:blipFill>
        <p:spPr bwMode="auto">
          <a:xfrm>
            <a:off x="2895600" y="1524000"/>
            <a:ext cx="3200400" cy="4800600"/>
          </a:xfrm>
          <a:prstGeom prst="rect">
            <a:avLst/>
          </a:prstGeom>
          <a:noFill/>
        </p:spPr>
      </p:pic>
    </p:spTree>
    <p:extLst>
      <p:ext uri="{BB962C8B-B14F-4D97-AF65-F5344CB8AC3E}">
        <p14:creationId xmlns:p14="http://schemas.microsoft.com/office/powerpoint/2010/main" val="822480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Cycle &amp; Intension </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Users\Intrepid\Desktop\NFP Screenshots\IMG_0603.PNG"/>
          <p:cNvPicPr>
            <a:picLocks noChangeAspect="1" noChangeArrowheads="1"/>
          </p:cNvPicPr>
          <p:nvPr/>
        </p:nvPicPr>
        <p:blipFill>
          <a:blip r:embed="rId2" cstate="print"/>
          <a:srcRect/>
          <a:stretch>
            <a:fillRect/>
          </a:stretch>
        </p:blipFill>
        <p:spPr bwMode="auto">
          <a:xfrm>
            <a:off x="457200" y="1600200"/>
            <a:ext cx="3200400" cy="4800601"/>
          </a:xfrm>
          <a:prstGeom prst="rect">
            <a:avLst/>
          </a:prstGeom>
          <a:noFill/>
        </p:spPr>
      </p:pic>
      <p:pic>
        <p:nvPicPr>
          <p:cNvPr id="3075" name="Picture 3" descr="C:\Users\Intrepid\Desktop\NFP Screenshots\IMG_0590.PNG"/>
          <p:cNvPicPr>
            <a:picLocks noChangeAspect="1" noChangeArrowheads="1"/>
          </p:cNvPicPr>
          <p:nvPr/>
        </p:nvPicPr>
        <p:blipFill>
          <a:blip r:embed="rId3" cstate="print"/>
          <a:srcRect/>
          <a:stretch>
            <a:fillRect/>
          </a:stretch>
        </p:blipFill>
        <p:spPr bwMode="auto">
          <a:xfrm>
            <a:off x="5562600" y="1600200"/>
            <a:ext cx="3200400" cy="4800600"/>
          </a:xfrm>
          <a:prstGeom prst="rect">
            <a:avLst/>
          </a:prstGeom>
          <a:noFill/>
        </p:spPr>
      </p:pic>
    </p:spTree>
    <p:extLst>
      <p:ext uri="{BB962C8B-B14F-4D97-AF65-F5344CB8AC3E}">
        <p14:creationId xmlns:p14="http://schemas.microsoft.com/office/powerpoint/2010/main" val="2172276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Cycles</a:t>
            </a:r>
            <a:endParaRPr lang="en-US" dirty="0"/>
          </a:p>
        </p:txBody>
      </p:sp>
      <p:sp>
        <p:nvSpPr>
          <p:cNvPr id="3" name="Content Placeholder 2"/>
          <p:cNvSpPr>
            <a:spLocks noGrp="1"/>
          </p:cNvSpPr>
          <p:nvPr>
            <p:ph idx="1"/>
          </p:nvPr>
        </p:nvSpPr>
        <p:spPr/>
        <p:txBody>
          <a:bodyPr/>
          <a:lstStyle/>
          <a:p>
            <a:endParaRPr lang="en-US"/>
          </a:p>
        </p:txBody>
      </p:sp>
      <p:pic>
        <p:nvPicPr>
          <p:cNvPr id="8194" name="Picture 2" descr="C:\Users\Intrepid\Desktop\NFP Screenshots\IMG_0604.PNG"/>
          <p:cNvPicPr>
            <a:picLocks noChangeAspect="1" noChangeArrowheads="1"/>
          </p:cNvPicPr>
          <p:nvPr/>
        </p:nvPicPr>
        <p:blipFill>
          <a:blip r:embed="rId2" cstate="print"/>
          <a:srcRect/>
          <a:stretch>
            <a:fillRect/>
          </a:stretch>
        </p:blipFill>
        <p:spPr bwMode="auto">
          <a:xfrm>
            <a:off x="2819400" y="1600200"/>
            <a:ext cx="3048000" cy="4572000"/>
          </a:xfrm>
          <a:prstGeom prst="rect">
            <a:avLst/>
          </a:prstGeom>
          <a:noFill/>
        </p:spPr>
      </p:pic>
    </p:spTree>
    <p:extLst>
      <p:ext uri="{BB962C8B-B14F-4D97-AF65-F5344CB8AC3E}">
        <p14:creationId xmlns:p14="http://schemas.microsoft.com/office/powerpoint/2010/main" val="2781360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Intrepid\Desktop\NFP Screenshots\IMG_0593.PNG"/>
          <p:cNvPicPr>
            <a:picLocks noChangeAspect="1" noChangeArrowheads="1"/>
          </p:cNvPicPr>
          <p:nvPr/>
        </p:nvPicPr>
        <p:blipFill>
          <a:blip r:embed="rId2" cstate="print"/>
          <a:srcRect/>
          <a:stretch>
            <a:fillRect/>
          </a:stretch>
        </p:blipFill>
        <p:spPr bwMode="auto">
          <a:xfrm>
            <a:off x="2971800" y="1600200"/>
            <a:ext cx="3251200" cy="4876800"/>
          </a:xfrm>
          <a:prstGeom prst="rect">
            <a:avLst/>
          </a:prstGeom>
          <a:noFill/>
        </p:spPr>
      </p:pic>
    </p:spTree>
    <p:extLst>
      <p:ext uri="{BB962C8B-B14F-4D97-AF65-F5344CB8AC3E}">
        <p14:creationId xmlns:p14="http://schemas.microsoft.com/office/powerpoint/2010/main" val="2541834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Screen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Intrepid\Desktop\NFP Screenshots\IMG_0594.PNG"/>
          <p:cNvPicPr>
            <a:picLocks noChangeAspect="1" noChangeArrowheads="1"/>
          </p:cNvPicPr>
          <p:nvPr/>
        </p:nvPicPr>
        <p:blipFill>
          <a:blip r:embed="rId2" cstate="print"/>
          <a:srcRect/>
          <a:stretch>
            <a:fillRect/>
          </a:stretch>
        </p:blipFill>
        <p:spPr bwMode="auto">
          <a:xfrm>
            <a:off x="457200" y="1600200"/>
            <a:ext cx="3048000" cy="4572000"/>
          </a:xfrm>
          <a:prstGeom prst="rect">
            <a:avLst/>
          </a:prstGeom>
          <a:noFill/>
        </p:spPr>
      </p:pic>
      <p:pic>
        <p:nvPicPr>
          <p:cNvPr id="5123" name="Picture 3" descr="C:\Users\Intrepid\Desktop\NFP Screenshots\IMG_0595.PNG"/>
          <p:cNvPicPr>
            <a:picLocks noChangeAspect="1" noChangeArrowheads="1"/>
          </p:cNvPicPr>
          <p:nvPr/>
        </p:nvPicPr>
        <p:blipFill>
          <a:blip r:embed="rId3" cstate="print"/>
          <a:srcRect/>
          <a:stretch>
            <a:fillRect/>
          </a:stretch>
        </p:blipFill>
        <p:spPr bwMode="auto">
          <a:xfrm>
            <a:off x="5638801" y="1600200"/>
            <a:ext cx="3047999" cy="4572000"/>
          </a:xfrm>
          <a:prstGeom prst="rect">
            <a:avLst/>
          </a:prstGeom>
          <a:noFill/>
        </p:spPr>
      </p:pic>
      <p:pic>
        <p:nvPicPr>
          <p:cNvPr id="6" name="Picture 4" descr="C:\Users\Intrepid\Desktop\NFP Screenshots\IMG_0596.PNG"/>
          <p:cNvPicPr>
            <a:picLocks noChangeAspect="1" noChangeArrowheads="1"/>
          </p:cNvPicPr>
          <p:nvPr/>
        </p:nvPicPr>
        <p:blipFill>
          <a:blip r:embed="rId4" cstate="print"/>
          <a:srcRect/>
          <a:stretch>
            <a:fillRect/>
          </a:stretch>
        </p:blipFill>
        <p:spPr bwMode="auto">
          <a:xfrm>
            <a:off x="3200400" y="2628900"/>
            <a:ext cx="2819400" cy="4229100"/>
          </a:xfrm>
          <a:prstGeom prst="rect">
            <a:avLst/>
          </a:prstGeom>
          <a:noFill/>
        </p:spPr>
      </p:pic>
    </p:spTree>
    <p:extLst>
      <p:ext uri="{BB962C8B-B14F-4D97-AF65-F5344CB8AC3E}">
        <p14:creationId xmlns:p14="http://schemas.microsoft.com/office/powerpoint/2010/main" val="677117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Pages</a:t>
            </a:r>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Intrepid\Desktop\NFP Screenshots\IMG_0597.PNG"/>
          <p:cNvPicPr>
            <a:picLocks noChangeAspect="1" noChangeArrowheads="1"/>
          </p:cNvPicPr>
          <p:nvPr/>
        </p:nvPicPr>
        <p:blipFill>
          <a:blip r:embed="rId2" cstate="print"/>
          <a:srcRect/>
          <a:stretch>
            <a:fillRect/>
          </a:stretch>
        </p:blipFill>
        <p:spPr bwMode="auto">
          <a:xfrm>
            <a:off x="762000" y="1600200"/>
            <a:ext cx="2819400" cy="4229102"/>
          </a:xfrm>
          <a:prstGeom prst="rect">
            <a:avLst/>
          </a:prstGeom>
          <a:noFill/>
        </p:spPr>
      </p:pic>
      <p:pic>
        <p:nvPicPr>
          <p:cNvPr id="6148" name="Picture 4" descr="C:\Users\Intrepid\Desktop\NFP Screenshots\IMG_0600.PNG"/>
          <p:cNvPicPr>
            <a:picLocks noChangeAspect="1" noChangeArrowheads="1"/>
          </p:cNvPicPr>
          <p:nvPr/>
        </p:nvPicPr>
        <p:blipFill>
          <a:blip r:embed="rId3" cstate="print"/>
          <a:srcRect/>
          <a:stretch>
            <a:fillRect/>
          </a:stretch>
        </p:blipFill>
        <p:spPr bwMode="auto">
          <a:xfrm>
            <a:off x="5486400" y="1600200"/>
            <a:ext cx="2895600" cy="4343400"/>
          </a:xfrm>
          <a:prstGeom prst="rect">
            <a:avLst/>
          </a:prstGeom>
          <a:noFill/>
        </p:spPr>
      </p:pic>
      <p:pic>
        <p:nvPicPr>
          <p:cNvPr id="6147" name="Picture 3" descr="C:\Users\Intrepid\Desktop\NFP Screenshots\IMG_0601.PNG"/>
          <p:cNvPicPr>
            <a:picLocks noChangeAspect="1" noChangeArrowheads="1"/>
          </p:cNvPicPr>
          <p:nvPr/>
        </p:nvPicPr>
        <p:blipFill>
          <a:blip r:embed="rId4" cstate="print"/>
          <a:srcRect/>
          <a:stretch>
            <a:fillRect/>
          </a:stretch>
        </p:blipFill>
        <p:spPr bwMode="auto">
          <a:xfrm>
            <a:off x="3276600" y="2362200"/>
            <a:ext cx="2819400" cy="4229100"/>
          </a:xfrm>
          <a:prstGeom prst="rect">
            <a:avLst/>
          </a:prstGeom>
          <a:noFill/>
        </p:spPr>
      </p:pic>
    </p:spTree>
    <p:extLst>
      <p:ext uri="{BB962C8B-B14F-4D97-AF65-F5344CB8AC3E}">
        <p14:creationId xmlns:p14="http://schemas.microsoft.com/office/powerpoint/2010/main" val="351054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Apps &amp; FAQ</a:t>
            </a:r>
            <a:endParaRPr lang="en-US" dirty="0"/>
          </a:p>
        </p:txBody>
      </p:sp>
      <p:sp>
        <p:nvSpPr>
          <p:cNvPr id="3" name="Content Placeholder 2"/>
          <p:cNvSpPr>
            <a:spLocks noGrp="1"/>
          </p:cNvSpPr>
          <p:nvPr>
            <p:ph idx="1"/>
          </p:nvPr>
        </p:nvSpPr>
        <p:spPr/>
        <p:txBody>
          <a:bodyPr/>
          <a:lstStyle/>
          <a:p>
            <a:endParaRPr lang="en-US"/>
          </a:p>
        </p:txBody>
      </p:sp>
      <p:pic>
        <p:nvPicPr>
          <p:cNvPr id="7170" name="Picture 2" descr="C:\Users\Intrepid\Desktop\NFP Screenshots\IMG_0598.PNG"/>
          <p:cNvPicPr>
            <a:picLocks noChangeAspect="1" noChangeArrowheads="1"/>
          </p:cNvPicPr>
          <p:nvPr/>
        </p:nvPicPr>
        <p:blipFill>
          <a:blip r:embed="rId2" cstate="print"/>
          <a:srcRect/>
          <a:stretch>
            <a:fillRect/>
          </a:stretch>
        </p:blipFill>
        <p:spPr bwMode="auto">
          <a:xfrm>
            <a:off x="457200" y="1600200"/>
            <a:ext cx="2971800" cy="4457700"/>
          </a:xfrm>
          <a:prstGeom prst="rect">
            <a:avLst/>
          </a:prstGeom>
          <a:noFill/>
        </p:spPr>
      </p:pic>
      <p:pic>
        <p:nvPicPr>
          <p:cNvPr id="7171" name="Picture 3" descr="C:\Users\Intrepid\Desktop\NFP Screenshots\IMG_0602.PNG"/>
          <p:cNvPicPr>
            <a:picLocks noChangeAspect="1" noChangeArrowheads="1"/>
          </p:cNvPicPr>
          <p:nvPr/>
        </p:nvPicPr>
        <p:blipFill>
          <a:blip r:embed="rId3" cstate="print"/>
          <a:srcRect/>
          <a:stretch>
            <a:fillRect/>
          </a:stretch>
        </p:blipFill>
        <p:spPr bwMode="auto">
          <a:xfrm>
            <a:off x="5715000" y="1600200"/>
            <a:ext cx="2997200" cy="4495800"/>
          </a:xfrm>
          <a:prstGeom prst="rect">
            <a:avLst/>
          </a:prstGeom>
          <a:noFill/>
        </p:spPr>
      </p:pic>
    </p:spTree>
    <p:extLst>
      <p:ext uri="{BB962C8B-B14F-4D97-AF65-F5344CB8AC3E}">
        <p14:creationId xmlns:p14="http://schemas.microsoft.com/office/powerpoint/2010/main" val="2130765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704850" y="622300"/>
            <a:ext cx="7467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rgbClr val="00B050"/>
                </a:solidFill>
              </a:rPr>
              <a:t>Cycle monitoring website</a:t>
            </a:r>
          </a:p>
        </p:txBody>
      </p:sp>
      <p:pic>
        <p:nvPicPr>
          <p:cNvPr id="35843" name="Picture 2" descr="C:\Users\Intrepid\Desktop\Aviary mfh-mscs-mu-edu Picture 1.png"/>
          <p:cNvPicPr>
            <a:picLocks noChangeAspect="1" noChangeArrowheads="1"/>
          </p:cNvPicPr>
          <p:nvPr/>
        </p:nvPicPr>
        <p:blipFill>
          <a:blip r:embed="rId2">
            <a:extLst>
              <a:ext uri="{28A0092B-C50C-407E-A947-70E740481C1C}">
                <a14:useLocalDpi xmlns:a14="http://schemas.microsoft.com/office/drawing/2010/main" val="0"/>
              </a:ext>
            </a:extLst>
          </a:blip>
          <a:srcRect b="43114"/>
          <a:stretch>
            <a:fillRect/>
          </a:stretch>
        </p:blipFill>
        <p:spPr bwMode="auto">
          <a:xfrm>
            <a:off x="261938" y="1295400"/>
            <a:ext cx="8353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8159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 Teacher Training</a:t>
            </a:r>
            <a:endParaRPr lang="en-US" dirty="0"/>
          </a:p>
        </p:txBody>
      </p:sp>
      <p:sp>
        <p:nvSpPr>
          <p:cNvPr id="3" name="Content Placeholder 2"/>
          <p:cNvSpPr>
            <a:spLocks noGrp="1"/>
          </p:cNvSpPr>
          <p:nvPr>
            <p:ph sz="half" idx="1"/>
          </p:nvPr>
        </p:nvSpPr>
        <p:spPr/>
        <p:txBody>
          <a:bodyPr>
            <a:normAutofit/>
          </a:bodyPr>
          <a:lstStyle/>
          <a:p>
            <a:r>
              <a:rPr lang="en-US" dirty="0" smtClean="0"/>
              <a:t>3 </a:t>
            </a:r>
            <a:r>
              <a:rPr lang="en-US" dirty="0" smtClean="0">
                <a:solidFill>
                  <a:srgbClr val="FFC000"/>
                </a:solidFill>
              </a:rPr>
              <a:t>Credit</a:t>
            </a:r>
            <a:r>
              <a:rPr lang="en-US" dirty="0" smtClean="0"/>
              <a:t> NFP Theory Course – 12 Modules</a:t>
            </a:r>
          </a:p>
          <a:p>
            <a:endParaRPr lang="en-US" dirty="0"/>
          </a:p>
          <a:p>
            <a:r>
              <a:rPr lang="en-US" dirty="0" smtClean="0"/>
              <a:t>3 </a:t>
            </a:r>
            <a:r>
              <a:rPr lang="en-US" dirty="0" smtClean="0">
                <a:solidFill>
                  <a:srgbClr val="FFC000"/>
                </a:solidFill>
              </a:rPr>
              <a:t>Credit</a:t>
            </a:r>
            <a:r>
              <a:rPr lang="en-US" dirty="0" smtClean="0"/>
              <a:t> NFP Practice Course – 12 Modules</a:t>
            </a:r>
          </a:p>
          <a:p>
            <a:endParaRPr lang="en-US" dirty="0"/>
          </a:p>
          <a:p>
            <a:r>
              <a:rPr lang="en-US" dirty="0" smtClean="0"/>
              <a:t>Only for Health Professionals</a:t>
            </a:r>
            <a:endParaRPr lang="en-US" dirty="0"/>
          </a:p>
        </p:txBody>
      </p:sp>
      <p:pic>
        <p:nvPicPr>
          <p:cNvPr id="5" name="Picture 2" descr="C:\Users\fehringr\AppData\Local\Microsoft\Windows\Temporary Internet Files\Content.IE5\QX2X0UEL\MP900446459[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74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838200" y="228600"/>
            <a:ext cx="7467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rgbClr val="00B050"/>
                </a:solidFill>
              </a:rPr>
              <a:t>Cycle monitoring website</a:t>
            </a:r>
          </a:p>
        </p:txBody>
      </p:sp>
      <p:pic>
        <p:nvPicPr>
          <p:cNvPr id="36867" name="Picture 2" descr="C:\Users\Intrepid\Desktop\Aviary mfh-mscs-mu-edu Pictur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2674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90540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Qualitative Feedback</a:t>
            </a:r>
            <a:endParaRPr lang="en-US" dirty="0"/>
          </a:p>
        </p:txBody>
      </p:sp>
      <p:sp>
        <p:nvSpPr>
          <p:cNvPr id="5" name="Content Placeholder 4"/>
          <p:cNvSpPr>
            <a:spLocks noGrp="1"/>
          </p:cNvSpPr>
          <p:nvPr>
            <p:ph idx="1"/>
          </p:nvPr>
        </p:nvSpPr>
        <p:spPr/>
        <p:txBody>
          <a:bodyPr/>
          <a:lstStyle/>
          <a:p>
            <a:r>
              <a:rPr lang="en-US" dirty="0"/>
              <a:t>Thank you very much for responding Dr. </a:t>
            </a:r>
            <a:r>
              <a:rPr lang="en-US" dirty="0" err="1"/>
              <a:t>Fehring</a:t>
            </a:r>
            <a:r>
              <a:rPr lang="en-US" dirty="0"/>
              <a:t>! </a:t>
            </a:r>
            <a:br>
              <a:rPr lang="en-US" dirty="0"/>
            </a:br>
            <a:r>
              <a:rPr lang="en-US" dirty="0"/>
              <a:t>This website and message board has been by far the most helpful and straightforward online resource for NFP! I </a:t>
            </a:r>
            <a:r>
              <a:rPr lang="en-US" dirty="0" err="1"/>
              <a:t>truely</a:t>
            </a:r>
            <a:r>
              <a:rPr lang="en-US" dirty="0"/>
              <a:t> appreciate the access to all of the information and charting tools.</a:t>
            </a:r>
          </a:p>
        </p:txBody>
      </p:sp>
    </p:spTree>
    <p:extLst>
      <p:ext uri="{BB962C8B-B14F-4D97-AF65-F5344CB8AC3E}">
        <p14:creationId xmlns:p14="http://schemas.microsoft.com/office/powerpoint/2010/main" val="846625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929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Marquette NFP Teacher Training</a:t>
            </a:r>
            <a:endParaRPr lang="en-US" dirty="0"/>
          </a:p>
        </p:txBody>
      </p:sp>
      <p:sp>
        <p:nvSpPr>
          <p:cNvPr id="8" name="Text Placeholder 7"/>
          <p:cNvSpPr>
            <a:spLocks noGrp="1"/>
          </p:cNvSpPr>
          <p:nvPr>
            <p:ph type="body" idx="1"/>
          </p:nvPr>
        </p:nvSpPr>
        <p:spPr/>
        <p:txBody>
          <a:bodyPr/>
          <a:lstStyle/>
          <a:p>
            <a:r>
              <a:rPr lang="en-US" dirty="0" smtClean="0"/>
              <a:t>NFP Theory</a:t>
            </a:r>
            <a:endParaRPr lang="en-US" dirty="0"/>
          </a:p>
        </p:txBody>
      </p:sp>
      <p:sp>
        <p:nvSpPr>
          <p:cNvPr id="6" name="Text Placeholder 5"/>
          <p:cNvSpPr>
            <a:spLocks noGrp="1"/>
          </p:cNvSpPr>
          <p:nvPr>
            <p:ph sz="half" idx="2"/>
          </p:nvPr>
        </p:nvSpPr>
        <p:spPr/>
        <p:txBody>
          <a:bodyPr/>
          <a:lstStyle/>
          <a:p>
            <a:r>
              <a:rPr lang="en-US" dirty="0">
                <a:solidFill>
                  <a:srgbClr val="FFFF00"/>
                </a:solidFill>
                <a:hlinkClick r:id="rId2"/>
              </a:rPr>
              <a:t>https://d2l.mu.edu</a:t>
            </a:r>
            <a:r>
              <a:rPr lang="en-US" dirty="0" smtClean="0">
                <a:solidFill>
                  <a:srgbClr val="FFFF00"/>
                </a:solidFill>
                <a:hlinkClick r:id="rId2"/>
              </a:rPr>
              <a:t>/</a:t>
            </a:r>
            <a:endParaRPr lang="en-US" dirty="0" smtClean="0">
              <a:solidFill>
                <a:srgbClr val="FFFF00"/>
              </a:solidFill>
            </a:endParaRPr>
          </a:p>
          <a:p>
            <a:endParaRPr lang="en-US" dirty="0"/>
          </a:p>
        </p:txBody>
      </p:sp>
      <p:sp>
        <p:nvSpPr>
          <p:cNvPr id="2" name="Text Placeholder 1"/>
          <p:cNvSpPr>
            <a:spLocks noGrp="1"/>
          </p:cNvSpPr>
          <p:nvPr>
            <p:ph type="body" sz="quarter" idx="3"/>
          </p:nvPr>
        </p:nvSpPr>
        <p:spPr/>
        <p:txBody>
          <a:bodyPr>
            <a:normAutofit/>
          </a:bodyPr>
          <a:lstStyle/>
          <a:p>
            <a:r>
              <a:rPr lang="en-US" dirty="0" smtClean="0"/>
              <a:t>NFP Practice Course</a:t>
            </a:r>
            <a:endParaRPr lang="en-US" dirty="0"/>
          </a:p>
        </p:txBody>
      </p:sp>
      <p:sp>
        <p:nvSpPr>
          <p:cNvPr id="3" name="Content Placeholder 2"/>
          <p:cNvSpPr>
            <a:spLocks noGrp="1"/>
          </p:cNvSpPr>
          <p:nvPr>
            <p:ph sz="quarter" idx="4"/>
          </p:nvPr>
        </p:nvSpPr>
        <p:spPr/>
        <p:txBody>
          <a:bodyPr/>
          <a:lstStyle/>
          <a:p>
            <a:r>
              <a:rPr lang="en-US" dirty="0">
                <a:solidFill>
                  <a:srgbClr val="FFFF00"/>
                </a:solidFill>
                <a:hlinkClick r:id="rId2"/>
              </a:rPr>
              <a:t>https://d2l.mu.edu</a:t>
            </a:r>
            <a:r>
              <a:rPr lang="en-US" dirty="0" smtClean="0">
                <a:solidFill>
                  <a:srgbClr val="FFFF00"/>
                </a:solidFill>
                <a:hlinkClick r:id="rId2"/>
              </a:rPr>
              <a:t>/</a:t>
            </a:r>
            <a:endParaRPr lang="en-US" dirty="0" smtClean="0">
              <a:solidFill>
                <a:srgbClr val="FFFF00"/>
              </a:solidFill>
            </a:endParaRPr>
          </a:p>
          <a:p>
            <a:endParaRPr lang="en-US" dirty="0"/>
          </a:p>
          <a:p>
            <a:endParaRPr lang="en-US" dirty="0" smtClean="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48000"/>
            <a:ext cx="3786188"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Fehringr\Pictures\2013-03-09 002\IMG_20130308_1533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549" y="3048000"/>
            <a:ext cx="3016251" cy="226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9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 Self-paced</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250257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941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Format</a:t>
            </a:r>
            <a:endParaRPr lang="en-US" dirty="0"/>
          </a:p>
        </p:txBody>
      </p:sp>
      <p:sp>
        <p:nvSpPr>
          <p:cNvPr id="3" name="Content Placeholder 2"/>
          <p:cNvSpPr>
            <a:spLocks noGrp="1"/>
          </p:cNvSpPr>
          <p:nvPr>
            <p:ph idx="1"/>
          </p:nvPr>
        </p:nvSpPr>
        <p:spPr/>
        <p:txBody>
          <a:bodyPr>
            <a:normAutofit/>
          </a:bodyPr>
          <a:lstStyle/>
          <a:p>
            <a:r>
              <a:rPr lang="en-US" dirty="0" smtClean="0"/>
              <a:t>Readings from E-Reader</a:t>
            </a:r>
          </a:p>
          <a:p>
            <a:r>
              <a:rPr lang="en-US" dirty="0" smtClean="0"/>
              <a:t>Readings from Evidenced Based articles and protocols</a:t>
            </a:r>
          </a:p>
          <a:p>
            <a:r>
              <a:rPr lang="en-US" dirty="0" err="1" smtClean="0"/>
              <a:t>Powerpoint</a:t>
            </a:r>
            <a:r>
              <a:rPr lang="en-US" dirty="0" smtClean="0"/>
              <a:t> presentations</a:t>
            </a:r>
          </a:p>
          <a:p>
            <a:r>
              <a:rPr lang="en-US" dirty="0" smtClean="0"/>
              <a:t>Required discussion</a:t>
            </a:r>
          </a:p>
          <a:p>
            <a:r>
              <a:rPr lang="en-US" dirty="0" smtClean="0"/>
              <a:t>Large and small assignments with rubrics (e.g., NFP brochure or flyer for their NFP program).</a:t>
            </a:r>
            <a:endParaRPr lang="en-US" dirty="0"/>
          </a:p>
          <a:p>
            <a:r>
              <a:rPr lang="en-US" dirty="0" smtClean="0"/>
              <a:t>10-20 point </a:t>
            </a:r>
            <a:r>
              <a:rPr lang="en-US" dirty="0" err="1" smtClean="0"/>
              <a:t>quizes</a:t>
            </a:r>
            <a:r>
              <a:rPr lang="en-US" dirty="0" smtClean="0"/>
              <a:t> with 90% passing rate </a:t>
            </a:r>
            <a:endParaRPr lang="en-US" dirty="0"/>
          </a:p>
        </p:txBody>
      </p:sp>
    </p:spTree>
    <p:extLst>
      <p:ext uri="{BB962C8B-B14F-4D97-AF65-F5344CB8AC3E}">
        <p14:creationId xmlns:p14="http://schemas.microsoft.com/office/powerpoint/2010/main" val="4048253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Course Modules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Core course modules:</a:t>
            </a:r>
            <a:endParaRPr lang="en-US" dirty="0"/>
          </a:p>
          <a:p>
            <a:r>
              <a:rPr lang="en-US" dirty="0"/>
              <a:t>Module 1: Introduction and History of NFP and basic review of reproductive anatomy and physiology</a:t>
            </a:r>
          </a:p>
          <a:p>
            <a:r>
              <a:rPr lang="en-US" dirty="0"/>
              <a:t>Module 2: Scientific Foundations of NFP</a:t>
            </a:r>
          </a:p>
          <a:p>
            <a:r>
              <a:rPr lang="en-US" dirty="0"/>
              <a:t>Module 3: Management of Women's Health Issues through Charting (</a:t>
            </a:r>
            <a:r>
              <a:rPr lang="en-US" b="1" dirty="0"/>
              <a:t>6hrs</a:t>
            </a:r>
            <a:r>
              <a:rPr lang="en-US" dirty="0"/>
              <a:t>)</a:t>
            </a:r>
          </a:p>
          <a:p>
            <a:r>
              <a:rPr lang="en-US" dirty="0"/>
              <a:t>Module 4: Identification and Management of Special Circumstances. </a:t>
            </a:r>
          </a:p>
          <a:p>
            <a:r>
              <a:rPr lang="en-US" dirty="0"/>
              <a:t>Module 5:  Psychological, Spiritual and Behavioral Ethical Issues</a:t>
            </a:r>
          </a:p>
          <a:p>
            <a:r>
              <a:rPr lang="en-US" dirty="0"/>
              <a:t>Module 6:  Marriage and Family Life</a:t>
            </a:r>
          </a:p>
          <a:p>
            <a:endParaRPr lang="en-US" dirty="0"/>
          </a:p>
        </p:txBody>
      </p:sp>
    </p:spTree>
    <p:extLst>
      <p:ext uri="{BB962C8B-B14F-4D97-AF65-F5344CB8AC3E}">
        <p14:creationId xmlns:p14="http://schemas.microsoft.com/office/powerpoint/2010/main" val="287854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Training Modules</a:t>
            </a:r>
            <a:endParaRPr lang="en-US" dirty="0"/>
          </a:p>
        </p:txBody>
      </p:sp>
      <p:sp>
        <p:nvSpPr>
          <p:cNvPr id="3" name="Content Placeholder 2"/>
          <p:cNvSpPr>
            <a:spLocks noGrp="1"/>
          </p:cNvSpPr>
          <p:nvPr>
            <p:ph idx="1"/>
          </p:nvPr>
        </p:nvSpPr>
        <p:spPr/>
        <p:txBody>
          <a:bodyPr>
            <a:normAutofit/>
          </a:bodyPr>
          <a:lstStyle/>
          <a:p>
            <a:r>
              <a:rPr lang="en-US" dirty="0"/>
              <a:t>Module 1:  Teaching NFP and the Marquette Method.</a:t>
            </a:r>
          </a:p>
          <a:p>
            <a:r>
              <a:rPr lang="en-US" dirty="0"/>
              <a:t>Module 2:  Introduction to charting and interpretation.</a:t>
            </a:r>
          </a:p>
          <a:p>
            <a:r>
              <a:rPr lang="en-US" dirty="0"/>
              <a:t>Module 3:  Program development, marketing and management (</a:t>
            </a:r>
            <a:r>
              <a:rPr lang="en-US" b="1" dirty="0"/>
              <a:t>6hrs</a:t>
            </a:r>
            <a:r>
              <a:rPr lang="en-US" dirty="0"/>
              <a:t>).</a:t>
            </a:r>
          </a:p>
          <a:p>
            <a:r>
              <a:rPr lang="en-US" dirty="0"/>
              <a:t>Module 4:  Professional principles of a Fertility Health Educator</a:t>
            </a:r>
            <a:r>
              <a:rPr lang="en-US" dirty="0" smtClean="0"/>
              <a:t>.</a:t>
            </a:r>
            <a:r>
              <a:rPr lang="en-US" dirty="0"/>
              <a:t> </a:t>
            </a:r>
          </a:p>
          <a:p>
            <a:endParaRPr lang="en-US" dirty="0"/>
          </a:p>
        </p:txBody>
      </p:sp>
    </p:spTree>
    <p:extLst>
      <p:ext uri="{BB962C8B-B14F-4D97-AF65-F5344CB8AC3E}">
        <p14:creationId xmlns:p14="http://schemas.microsoft.com/office/powerpoint/2010/main" val="70803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1192</Words>
  <Application>Microsoft Office PowerPoint</Application>
  <PresentationFormat>On-screen Show (4:3)</PresentationFormat>
  <Paragraphs>189</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Marquette University Institute for NFP Evidenced-Based e-Distance Learning</vt:lpstr>
      <vt:lpstr>Marquette e-Distance Learning</vt:lpstr>
      <vt:lpstr>Online NFP Teacher Training</vt:lpstr>
      <vt:lpstr>NFP Teacher Training</vt:lpstr>
      <vt:lpstr>Marquette NFP Teacher Training</vt:lpstr>
      <vt:lpstr>New Approach: Self-paced</vt:lpstr>
      <vt:lpstr>Module Format</vt:lpstr>
      <vt:lpstr>Core Course Modules</vt:lpstr>
      <vt:lpstr>Teacher Training Modules</vt:lpstr>
      <vt:lpstr>Medical Applications Modules</vt:lpstr>
      <vt:lpstr>Evidence Based NFP e-Couple Training </vt:lpstr>
      <vt:lpstr>PowerPoint Presentation</vt:lpstr>
      <vt:lpstr>Marquette Online FA/NFP</vt:lpstr>
      <vt:lpstr>PowerPoint Presentation</vt:lpstr>
      <vt:lpstr>PowerPoint Presentation</vt:lpstr>
      <vt:lpstr>The Web Site and Fertility Chart</vt:lpstr>
      <vt:lpstr>Unintended Pregnancy</vt:lpstr>
      <vt:lpstr>Online Forums &amp; Consultation</vt:lpstr>
      <vt:lpstr>Actual Site</vt:lpstr>
      <vt:lpstr>Efficacy Results for Online Learning</vt:lpstr>
      <vt:lpstr>Qualitative Study</vt:lpstr>
      <vt:lpstr>Forum Posts &gt; 10,000 Posts; Topics 1500 topics; N = 4,500</vt:lpstr>
      <vt:lpstr>Qualitative Comments</vt:lpstr>
      <vt:lpstr>Qualitative Comments:</vt:lpstr>
      <vt:lpstr>PowerPoint Presentation</vt:lpstr>
      <vt:lpstr>Web Site Down</vt:lpstr>
      <vt:lpstr>Malware – access portals</vt:lpstr>
      <vt:lpstr>Online Conferences</vt:lpstr>
      <vt:lpstr>New Fertility Monitoring Systems</vt:lpstr>
      <vt:lpstr>NFP Web/App Team</vt:lpstr>
      <vt:lpstr>muFertility: App Screenshots</vt:lpstr>
      <vt:lpstr>Home Screen</vt:lpstr>
      <vt:lpstr>Complete Cycle &amp; Intension </vt:lpstr>
      <vt:lpstr>All Cycles</vt:lpstr>
      <vt:lpstr>Calendar</vt:lpstr>
      <vt:lpstr>Data Entry Screen</vt:lpstr>
      <vt:lpstr>Help Pages</vt:lpstr>
      <vt:lpstr>Upcoming Apps &amp; FAQ</vt:lpstr>
      <vt:lpstr>Cycle monitoring website</vt:lpstr>
      <vt:lpstr>Cycle monitoring website</vt:lpstr>
      <vt:lpstr>Qualitative Feedback</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Fehringr</dc:creator>
  <cp:lastModifiedBy>TNotare</cp:lastModifiedBy>
  <cp:revision>30</cp:revision>
  <dcterms:created xsi:type="dcterms:W3CDTF">2013-06-18T23:32:29Z</dcterms:created>
  <dcterms:modified xsi:type="dcterms:W3CDTF">2014-01-10T21:32:52Z</dcterms:modified>
</cp:coreProperties>
</file>